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7509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b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f6cd4272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超几何分布</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b1191c56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超几何分布的均值与方差</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45c0f840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二项分布与超几何分布的综合应用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36.png"/><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5.xml"/><Relationship Id="rId5" Type="http://schemas.openxmlformats.org/officeDocument/2006/relationships/image" Target="../media/image42.png"/><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3_1#cf77679b9?vop=1&amp;pid=f6cd42721&amp;color=0,0,0&amp;vtp=1&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某个学习小组有6名同学，其中男生4人，女生2人，现从中选出3人参加一项活动，记男生的人数为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的分布列.</a:t>
                </a:r>
                <a:endParaRPr lang="en-US" altLang="zh-CN" dirty="0"/>
              </a:p>
            </p:txBody>
          </p:sp>
        </mc:Choice>
        <mc:Fallback>
          <p:sp>
            <p:nvSpPr>
              <p:cNvPr id="2" name="QO_6_BD.13_1#cf77679b9?vop=1&amp;pid=f6cd42721&amp;color=0,0,0&amp;vtp=1&amp;bt=1&amp;bbb=1&amp;hb=1"/>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3"/>
                <a:stretch>
                  <a:fillRect l="-1389" r="-405"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4_1#cf77679b9?vop=1&amp;pid=f6cd42721&amp;color=0,0,0&amp;vtp=1&amp;bbb=1"/>
              <p:cNvSpPr/>
              <p:nvPr/>
            </p:nvSpPr>
            <p:spPr>
              <a:xfrm>
                <a:off x="832104" y="1863717"/>
                <a:ext cx="10533888" cy="22212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【解】由题知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的可能取值为1,2,3,</a:t>
                </a:r>
                <a:endParaRPr lang="en-US" altLang="zh-CN" sz="1800" dirty="0"/>
              </a:p>
              <a:p>
                <a:pPr latinLnBrk="1">
                  <a:lnSpc>
                    <a:spcPts val="38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3</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0</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3" name="QO_6_AN.14_1#cf77679b9?vop=1&amp;pid=f6cd42721&amp;color=0,0,0&amp;vtp=1&amp;bbb=1"/>
              <p:cNvSpPr>
                <a:spLocks noRot="1" noChangeAspect="1" noMove="1" noResize="1" noEditPoints="1" noAdjustHandles="1" noChangeArrowheads="1" noChangeShapeType="1" noTextEdit="1"/>
              </p:cNvSpPr>
              <p:nvPr/>
            </p:nvSpPr>
            <p:spPr>
              <a:xfrm>
                <a:off x="832104" y="1863717"/>
                <a:ext cx="10533888" cy="2221230"/>
              </a:xfrm>
              <a:prstGeom prst="rect">
                <a:avLst/>
              </a:prstGeom>
              <a:blipFill>
                <a:blip r:embed="rId4"/>
                <a:stretch>
                  <a:fillRect l="-1389" b="-631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1" name="QO_6_AN.14_2#cf77679b9?colgroup=7,15,15,15&amp;vop=1&amp;pid=f6cd42721&amp;color=0,0,0&amp;vtp=1&amp;bbb=1"/>
              <p:cNvGraphicFramePr>
                <a:graphicFrameLocks noGrp="1"/>
              </p:cNvGraphicFramePr>
              <p:nvPr>
                <p:extLst>
                  <p:ext uri="{D42A27DB-BD31-4B8C-83A1-F6EECF244321}">
                    <p14:modId xmlns:p14="http://schemas.microsoft.com/office/powerpoint/2010/main" val="4142994591"/>
                  </p:ext>
                </p:extLst>
              </p:nvPr>
            </p:nvGraphicFramePr>
            <p:xfrm>
              <a:off x="832104" y="4213217"/>
              <a:ext cx="10488168" cy="827215"/>
            </p:xfrm>
            <a:graphic>
              <a:graphicData uri="http://schemas.openxmlformats.org/drawingml/2006/table">
                <a:tbl>
                  <a:tblPr/>
                  <a:tblGrid>
                    <a:gridCol w="1435608">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gridCol w="3017520">
                      <a:extLst>
                        <a:ext uri="{9D8B030D-6E8A-4147-A177-3AD203B41FA5}">
                          <a16:colId xmlns:a16="http://schemas.microsoft.com/office/drawing/2014/main" val="20003"/>
                        </a:ext>
                      </a:extLst>
                    </a:gridCol>
                  </a:tblGrid>
                  <a:tr h="347028">
                    <a:tc>
                      <a:txBody>
                        <a:bodyPr/>
                        <a:lstStyle/>
                        <a:p>
                          <a:pPr algn="ctr" latinLnBrk="1" hangingPunct="0">
                            <a:lnSpc>
                              <a:spcPts val="23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80187">
                    <a:tc>
                      <a:txBody>
                        <a:bodyPr/>
                        <a:lstStyle/>
                        <a:p>
                          <a:pPr algn="ctr" latinLnBrk="1" hangingPunct="0">
                            <a:lnSpc>
                              <a:spcPts val="23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3</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4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1" name="QO_6_AN.14_2#cf77679b9?colgroup=7,15,15,15&amp;vop=1&amp;pid=f6cd42721&amp;color=0,0,0&amp;vtp=1&amp;bbb=1"/>
              <p:cNvGraphicFramePr>
                <a:graphicFrameLocks noGrp="1"/>
              </p:cNvGraphicFramePr>
              <p:nvPr>
                <p:extLst>
                  <p:ext uri="{D42A27DB-BD31-4B8C-83A1-F6EECF244321}">
                    <p14:modId xmlns:p14="http://schemas.microsoft.com/office/powerpoint/2010/main" val="4142994591"/>
                  </p:ext>
                </p:extLst>
              </p:nvPr>
            </p:nvGraphicFramePr>
            <p:xfrm>
              <a:off x="832104" y="4213217"/>
              <a:ext cx="10488168" cy="827215"/>
            </p:xfrm>
            <a:graphic>
              <a:graphicData uri="http://schemas.openxmlformats.org/drawingml/2006/table">
                <a:tbl>
                  <a:tblPr/>
                  <a:tblGrid>
                    <a:gridCol w="1435608">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gridCol w="3017520">
                      <a:extLst>
                        <a:ext uri="{9D8B030D-6E8A-4147-A177-3AD203B41FA5}">
                          <a16:colId xmlns:a16="http://schemas.microsoft.com/office/drawing/2014/main" val="20003"/>
                        </a:ext>
                      </a:extLst>
                    </a:gridCol>
                  </a:tblGrid>
                  <a:tr h="347028">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24" t="-1754" r="-630085" b="-142105"/>
                          </a:stretch>
                        </a:blipFill>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8018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24" t="-73418" r="-630085" b="-253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7879" t="-73418" r="-200404" b="-253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47879" t="-73418" r="-100404" b="-253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47879" t="-73418" r="-404" b="-2532"/>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5" name="QO_6_EX.15_1#cf77679b9?vop=1&amp;pid=f6cd42721&amp;color=0,0,0&amp;vtp=1&amp;bbb=1"/>
              <p:cNvSpPr/>
              <p:nvPr/>
            </p:nvSpPr>
            <p:spPr>
              <a:xfrm>
                <a:off x="832104" y="5178417"/>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根据已知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的可能取值为</a:t>
                </a:r>
                <a:r>
                  <a:rPr lang="en-US" altLang="zh-CN" sz="1800" b="0" i="0" dirty="0">
                    <a:solidFill>
                      <a:srgbClr val="000000"/>
                    </a:solidFill>
                    <a:latin typeface="微软雅黑" pitchFamily="34" charset="0"/>
                    <a:ea typeface="微软雅黑" pitchFamily="34" charset="-122"/>
                    <a:cs typeface="微软雅黑" pitchFamily="34" charset="-120"/>
                  </a:rPr>
                  <a:t>1,2,3,</a:t>
                </a:r>
                <a:r>
                  <a:rPr lang="en-US" altLang="zh-CN" sz="1800" b="0" i="0" dirty="0">
                    <a:solidFill>
                      <a:srgbClr val="000000"/>
                    </a:solidFill>
                    <a:latin typeface="微软雅黑" pitchFamily="34" charset="0"/>
                    <a:ea typeface="楷体" pitchFamily="34" charset="-122"/>
                    <a:cs typeface="微软雅黑" pitchFamily="34" charset="-120"/>
                  </a:rPr>
                  <a:t>应用超几何分布的概率求法求分布列</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6_EX.15_1#cf77679b9?vop=1&amp;pid=f6cd42721&amp;color=0,0,0&amp;vtp=1&amp;bbb=1"/>
              <p:cNvSpPr>
                <a:spLocks noRot="1" noChangeAspect="1" noMove="1" noResize="1" noEditPoints="1" noAdjustHandles="1" noChangeArrowheads="1" noChangeShapeType="1" noTextEdit="1"/>
              </p:cNvSpPr>
              <p:nvPr/>
            </p:nvSpPr>
            <p:spPr>
              <a:xfrm>
                <a:off x="832104" y="5178417"/>
                <a:ext cx="10533888" cy="360680"/>
              </a:xfrm>
              <a:prstGeom prst="rect">
                <a:avLst/>
              </a:prstGeom>
              <a:blipFill>
                <a:blip r:embed="rId6"/>
                <a:stretch>
                  <a:fillRect l="-1389" t="-3333"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bg/>
                                          </p:spTgt>
                                        </p:tgtEl>
                                        <p:attrNameLst>
                                          <p:attrName>style.visibility</p:attrName>
                                        </p:attrNameLst>
                                      </p:cBhvr>
                                      <p:to>
                                        <p:strVal val="visible"/>
                                      </p:to>
                                    </p:set>
                                    <p:anim calcmode="lin" valueType="num">
                                      <p:cBhvr additive="base">
                                        <p:cTn id="3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5">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0" end="0"/>
                                            </p:txEl>
                                          </p:spTgt>
                                        </p:tgtEl>
                                        <p:attrNameLst>
                                          <p:attrName>style.visibility</p:attrName>
                                        </p:attrNameLst>
                                      </p:cBhvr>
                                      <p:to>
                                        <p:strVal val="visible"/>
                                      </p:to>
                                    </p:set>
                                    <p:anim calcmode="lin" valueType="num">
                                      <p:cBhvr additive="base">
                                        <p:cTn id="4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16_1#cf77679b9?vop=1&amp;pid=f6cd42721&amp;color=0,0,0&amp;vtp=1&amp;bt=1&amp;bbb=1&amp;hb=1"/>
              <p:cNvSpPr/>
              <p:nvPr/>
            </p:nvSpPr>
            <p:spPr>
              <a:xfrm>
                <a:off x="832104" y="1080000"/>
                <a:ext cx="10533888" cy="3424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1" i="0" dirty="0">
                    <a:solidFill>
                      <a:srgbClr val="000000"/>
                    </a:solidFill>
                    <a:latin typeface="微软雅黑" pitchFamily="34" charset="0"/>
                    <a:ea typeface="微软雅黑" pitchFamily="34" charset="-122"/>
                    <a:cs typeface="微软雅黑" pitchFamily="34" charset="-120"/>
                  </a:rPr>
                  <a:t>方法总结</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超</a:t>
                </a:r>
                <a:r>
                  <a:rPr lang="en-US" altLang="zh-CN" sz="1800" b="1" i="0">
                    <a:solidFill>
                      <a:srgbClr val="000000"/>
                    </a:solidFill>
                    <a:latin typeface="微软雅黑" pitchFamily="34" charset="0"/>
                    <a:ea typeface="微软雅黑" pitchFamily="34" charset="-122"/>
                    <a:cs typeface="微软雅黑" pitchFamily="34" charset="-120"/>
                  </a:rPr>
                  <a:t>几何分布的求解步骤</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辨模型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结合实际情境分析所求的概率分布问题是否由具有明显差异的两部分组成</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如</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男生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女生</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正品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次品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等</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或可转化为具有明显差异的两部分</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具有该特征的概率模型为超几何分布模型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算概率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可以直接借助公式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𝑀</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sub>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𝑁</m:t>
                            </m:r>
                          </m:sub>
                          <m:sup>
                            <m:r>
                              <a:rPr lang="en-US" altLang="zh-CN" sz="1800" b="0" i="0">
                                <a:solidFill>
                                  <a:srgbClr val="000000"/>
                                </a:solidFill>
                                <a:latin typeface="Cambria Math" pitchFamily="34" charset="0"/>
                                <a:ea typeface="Cambria Math" pitchFamily="34" charset="-122"/>
                                <a:cs typeface="Cambria Math" pitchFamily="34" charset="-120"/>
                              </a:rPr>
                              <m:t>𝑛</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max</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min</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求解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也可以利用排列组合及概率的知识求解</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需注意</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借助公式求解时应理解参数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的含义</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3）</a:t>
                </a:r>
                <a:r>
                  <a:rPr lang="en-US" altLang="zh-CN" b="0" i="0" dirty="0">
                    <a:solidFill>
                      <a:srgbClr val="000000"/>
                    </a:solidFill>
                    <a:latin typeface="微软雅黑" pitchFamily="34" charset="0"/>
                    <a:ea typeface="楷体" pitchFamily="34" charset="-122"/>
                    <a:cs typeface="微软雅黑" pitchFamily="34" charset="-120"/>
                  </a:rPr>
                  <a:t>列分布列</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把求得的概率值通过表格表示出来</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AS.16_1#cf77679b9?vop=1&amp;pid=f6cd42721&amp;color=0,0,0&amp;vtp=1&amp;bt=1&amp;bbb=1&amp;hb=1"/>
              <p:cNvSpPr>
                <a:spLocks noRot="1" noChangeAspect="1" noMove="1" noResize="1" noEditPoints="1" noAdjustHandles="1" noChangeArrowheads="1" noChangeShapeType="1" noTextEdit="1"/>
              </p:cNvSpPr>
              <p:nvPr/>
            </p:nvSpPr>
            <p:spPr>
              <a:xfrm>
                <a:off x="832104" y="1080000"/>
                <a:ext cx="10533888" cy="3424555"/>
              </a:xfrm>
              <a:prstGeom prst="rect">
                <a:avLst/>
              </a:prstGeom>
              <a:blipFill>
                <a:blip r:embed="rId3"/>
                <a:stretch>
                  <a:fillRect l="-1389" r="-4572" b="-4270"/>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7_1#7d4d503dd?vop=1&amp;pid=b1191c56b&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一个袋子中装有除颜色外完全相同的</a:t>
                </a:r>
                <a:r>
                  <a:rPr lang="en-US" altLang="zh-CN" sz="1800" b="0" i="0" dirty="0">
                    <a:solidFill>
                      <a:srgbClr val="000000"/>
                    </a:solidFill>
                    <a:latin typeface="微软雅黑" pitchFamily="34" charset="0"/>
                    <a:ea typeface="微软雅黑" pitchFamily="34" charset="-122"/>
                    <a:cs typeface="微软雅黑" pitchFamily="34" charset="-120"/>
                  </a:rPr>
                  <a:t>10个球，其中有6个黑球，4个白球，现从中任取</a:t>
                </a:r>
                <a:r>
                  <a:rPr lang="en-US" altLang="zh-CN" sz="1800" b="0" i="0">
                    <a:solidFill>
                      <a:srgbClr val="000000"/>
                    </a:solidFill>
                    <a:latin typeface="微软雅黑" pitchFamily="34" charset="0"/>
                    <a:ea typeface="微软雅黑" pitchFamily="34" charset="-122"/>
                    <a:cs typeface="微软雅黑" pitchFamily="34" charset="-120"/>
                  </a:rPr>
                  <a:t>4个</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球</a:t>
                </a:r>
                <a:r>
                  <a:rPr lang="en-US" altLang="zh-CN" sz="1800" b="0" i="0" dirty="0">
                    <a:solidFill>
                      <a:srgbClr val="000000"/>
                    </a:solidFill>
                    <a:latin typeface="微软雅黑" pitchFamily="34" charset="0"/>
                    <a:ea typeface="微软雅黑" pitchFamily="34" charset="-122"/>
                    <a:cs typeface="微软雅黑" pitchFamily="34" charset="-120"/>
                  </a:rPr>
                  <a:t>，记随机变量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为取出白球的个数，随机变量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为取出黑球的个数，若取出1个白球得2分，取出</a:t>
                </a:r>
                <a:r>
                  <a:rPr lang="en-US" altLang="zh-CN" sz="1800" b="0" i="0">
                    <a:solidFill>
                      <a:srgbClr val="000000"/>
                    </a:solidFill>
                    <a:latin typeface="微软雅黑" pitchFamily="34" charset="0"/>
                    <a:ea typeface="微软雅黑" pitchFamily="34" charset="-122"/>
                    <a:cs typeface="微软雅黑" pitchFamily="34" charset="-120"/>
                  </a:rPr>
                  <a:t>1个黑球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得</a:t>
                </a:r>
                <a:r>
                  <a:rPr lang="en-US" altLang="zh-CN" b="0" i="0" dirty="0">
                    <a:solidFill>
                      <a:srgbClr val="000000"/>
                    </a:solidFill>
                    <a:latin typeface="微软雅黑" pitchFamily="34" charset="0"/>
                    <a:ea typeface="微软雅黑" pitchFamily="34" charset="-122"/>
                    <a:cs typeface="微软雅黑" pitchFamily="34" charset="-120"/>
                  </a:rPr>
                  <a:t>1分，随机变量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𝑍</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为取出4个球的总得分，</a:t>
                </a:r>
                <a:r>
                  <a:rPr lang="en-US" altLang="zh-CN" b="0" i="0">
                    <a:solidFill>
                      <a:srgbClr val="000000"/>
                    </a:solidFill>
                    <a:latin typeface="微软雅黑" pitchFamily="34" charset="0"/>
                    <a:ea typeface="微软雅黑" pitchFamily="34" charset="-122"/>
                    <a:cs typeface="微软雅黑" pitchFamily="34" charset="-120"/>
                  </a:rPr>
                  <a:t>则下列结论中正确的是(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7_1#7d4d503dd?vop=1&amp;pid=b1191c56b&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r="-1506" b="-12308"/>
                </a:stretch>
              </a:blipFill>
              <a:ln/>
            </p:spPr>
            <p:txBody>
              <a:bodyPr/>
              <a:lstStyle/>
              <a:p>
                <a:r>
                  <a:rPr lang="zh-CN" altLang="en-US">
                    <a:noFill/>
                  </a:rPr>
                  <a:t> </a:t>
                </a:r>
              </a:p>
            </p:txBody>
          </p:sp>
        </mc:Fallback>
      </mc:AlternateContent>
      <p:pic>
        <p:nvPicPr>
          <p:cNvPr id="3" name="QC_6_BD.17_1#7d4d503dd?vop=1&amp;pid=b1191c56b&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531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18_1#7d4d503dd.bracket?vop=1&amp;pid=b1191c56b&amp;color=0,0,0&amp;vpa=5&amp;vtp=1&amp;bbb=1"/>
          <p:cNvSpPr/>
          <p:nvPr/>
        </p:nvSpPr>
        <p:spPr>
          <a:xfrm>
            <a:off x="7594885" y="19048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ACD</a:t>
            </a:r>
            <a:endParaRPr lang="en-US" altLang="zh-CN" dirty="0"/>
          </a:p>
        </p:txBody>
      </p:sp>
      <mc:AlternateContent xmlns:mc="http://schemas.openxmlformats.org/markup-compatibility/2006">
        <mc:Choice xmlns:a14="http://schemas.microsoft.com/office/drawing/2010/main" Requires="a14">
          <p:sp>
            <p:nvSpPr>
              <p:cNvPr id="5" name="QC_6_BD.17_2#7d4d503dd.choices?vop=1&amp;pid=b1191c56b&amp;color=0,0,0&amp;vtp=1&amp;bbb=1"/>
              <p:cNvSpPr/>
              <p:nvPr/>
            </p:nvSpPr>
            <p:spPr>
              <a:xfrm>
                <a:off x="832104" y="2275832"/>
                <a:ext cx="10533888" cy="535559"/>
              </a:xfrm>
              <a:prstGeom prst="rect">
                <a:avLst/>
              </a:prstGeom>
              <a:noFill/>
              <a:ln/>
            </p:spPr>
            <p:txBody>
              <a:bodyPr wrap="none" lIns="0" tIns="0" rIns="0" bIns="0" rtlCol="0" anchor="t"/>
              <a:lstStyle/>
              <a:p>
                <a:pPr latinLnBrk="1">
                  <a:lnSpc>
                    <a:spcPts val="4600"/>
                  </a:lnSpc>
                  <a:tabLst>
                    <a:tab pos="3106547" algn="l"/>
                    <a:tab pos="5819394" algn="l"/>
                    <a:tab pos="8430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a:solidFill>
                      <a:srgbClr val="000000"/>
                    </a:solidFill>
                    <a:latin typeface="微软雅黑" pitchFamily="34" charset="0"/>
                    <a:ea typeface="微软雅黑" pitchFamily="34" charset="-122"/>
                    <a:cs typeface="微软雅黑" pitchFamily="34" charset="-120"/>
                  </a:rPr>
                  <a:t>服从超几何分布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𝑍</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28</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17_2#7d4d503dd.choices?vop=1&amp;pid=b1191c56b&amp;color=0,0,0&amp;vtp=1&amp;bbb=1"/>
              <p:cNvSpPr>
                <a:spLocks noRot="1" noChangeAspect="1" noMove="1" noResize="1" noEditPoints="1" noAdjustHandles="1" noChangeArrowheads="1" noChangeShapeType="1" noTextEdit="1"/>
              </p:cNvSpPr>
              <p:nvPr/>
            </p:nvSpPr>
            <p:spPr>
              <a:xfrm>
                <a:off x="832104" y="2275832"/>
                <a:ext cx="10533888" cy="535559"/>
              </a:xfrm>
              <a:prstGeom prst="rect">
                <a:avLst/>
              </a:prstGeom>
              <a:blipFill>
                <a:blip r:embed="rId5"/>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EX.19_1#7d4d503dd?vop=1&amp;pid=b1191c56b&amp;color=0,0,0&amp;vtp=1&amp;bbb=1&amp;hb=1"/>
              <p:cNvSpPr/>
              <p:nvPr/>
            </p:nvSpPr>
            <p:spPr>
              <a:xfrm>
                <a:off x="832104" y="2821741"/>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根据已知条件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利用超几何分布的定义判断</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楷体" pitchFamily="34" charset="-122"/>
                    <a:cs typeface="微软雅黑" pitchFamily="34" charset="-120"/>
                  </a:rPr>
                  <a:t>根据超几何分布求出概率和均值即可判断</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微软雅黑" pitchFamily="34" charset="0"/>
                    <a:ea typeface="微软雅黑" pitchFamily="34" charset="-122"/>
                    <a:cs typeface="微软雅黑" pitchFamily="34" charset="-120"/>
                  </a:rPr>
                  <a:t>C；</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根据</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𝑍</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且</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利用均值的性质判断</a:t>
                </a:r>
                <a:r>
                  <a:rPr lang="en-US" altLang="zh-CN" b="0" i="0" dirty="0">
                    <a:solidFill>
                      <a:srgbClr val="000000"/>
                    </a:solidFill>
                    <a:latin typeface="微软雅黑" pitchFamily="34" charset="0"/>
                    <a:ea typeface="微软雅黑" pitchFamily="34" charset="-122"/>
                    <a:cs typeface="微软雅黑" pitchFamily="34" charset="-120"/>
                  </a:rPr>
                  <a:t>D.</a:t>
                </a:r>
                <a:endParaRPr lang="en-US" altLang="zh-CN" dirty="0"/>
              </a:p>
            </p:txBody>
          </p:sp>
        </mc:Choice>
        <mc:Fallback>
          <p:sp>
            <p:nvSpPr>
              <p:cNvPr id="6" name="QC_6_EX.19_1#7d4d503dd?vop=1&amp;pid=b1191c56b&amp;color=0,0,0&amp;vtp=1&amp;bbb=1&amp;hb=1"/>
              <p:cNvSpPr>
                <a:spLocks noRot="1" noChangeAspect="1" noMove="1" noResize="1" noEditPoints="1" noAdjustHandles="1" noChangeArrowheads="1" noChangeShapeType="1" noTextEdit="1"/>
              </p:cNvSpPr>
              <p:nvPr/>
            </p:nvSpPr>
            <p:spPr>
              <a:xfrm>
                <a:off x="832104" y="2821741"/>
                <a:ext cx="10533888" cy="770255"/>
              </a:xfrm>
              <a:prstGeom prst="rect">
                <a:avLst/>
              </a:prstGeom>
              <a:blipFill>
                <a:blip r:embed="rId6"/>
                <a:stretch>
                  <a:fillRect l="-1389" r="-752"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0_1#7d4d503dd?vop=1&amp;pid=b1191c56b&amp;color=0,0,0&amp;vtp=1&amp;bt=1&amp;bbb=1&amp;hb=1"/>
              <p:cNvSpPr/>
              <p:nvPr/>
            </p:nvSpPr>
            <p:spPr>
              <a:xfrm>
                <a:off x="832104" y="1080000"/>
                <a:ext cx="10533888" cy="4234434"/>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【解析】A选项,由题意知,随机变量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为取出白球的个数,</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从</a:t>
                </a:r>
                <a:r>
                  <a:rPr lang="en-US" altLang="zh-CN" sz="1800" b="0" i="0" dirty="0">
                    <a:solidFill>
                      <a:srgbClr val="000000"/>
                    </a:solidFill>
                    <a:latin typeface="微软雅黑" pitchFamily="34" charset="0"/>
                    <a:ea typeface="微软雅黑" pitchFamily="34" charset="-122"/>
                    <a:cs typeface="微软雅黑" pitchFamily="34" charset="-120"/>
                  </a:rPr>
                  <a:t>10个球（6个黑球、4个白球）中不放回地抽取4个,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服从超几何分布,故A正确.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，C选项,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的可能取值为0,1,2,3,4,</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4</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80</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90</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3</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24</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=4)=</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4</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0</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21</m:t>
                        </m:r>
                      </m:den>
                    </m:f>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7</m:t>
                        </m:r>
                      </m:den>
                    </m:f>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35</m:t>
                        </m:r>
                      </m:den>
                    </m:f>
                    <m:r>
                      <a:rPr lang="en-US" altLang="zh-CN" sz="1800" b="0" i="0">
                        <a:solidFill>
                          <a:srgbClr val="000000"/>
                        </a:solidFill>
                        <a:latin typeface="Cambria Math" pitchFamily="34" charset="0"/>
                        <a:ea typeface="Cambria Math" pitchFamily="34" charset="-122"/>
                        <a:cs typeface="Cambria Math" pitchFamily="34" charset="-120"/>
                      </a:rPr>
                      <m:t>+4×</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另解</a:t>
                </a:r>
                <a:r>
                  <a:rPr lang="en-US" altLang="zh-CN" sz="1800" b="0" i="0">
                    <a:solidFill>
                      <a:srgbClr val="000000"/>
                    </a:solidFill>
                    <a:latin typeface="微软雅黑" pitchFamily="34" charset="0"/>
                    <a:ea typeface="微软雅黑" pitchFamily="34" charset="-122"/>
                    <a:cs typeface="微软雅黑" pitchFamily="34" charset="-120"/>
                  </a:rPr>
                  <a:t>：由超几何分布的均值公式可得</a:t>
                </a:r>
              </a:p>
              <a:p>
                <a:pPr latinLnBrk="1">
                  <a:lnSpc>
                    <a:spcPts val="4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4×4</m:t>
                        </m:r>
                      </m:num>
                      <m:den>
                        <m:r>
                          <a:rPr lang="en-US" altLang="zh-CN" b="0" i="0">
                            <a:solidFill>
                              <a:srgbClr val="000000"/>
                            </a:solidFill>
                            <a:latin typeface="Cambria Math" pitchFamily="34" charset="0"/>
                            <a:ea typeface="Cambria Math" pitchFamily="34" charset="-122"/>
                            <a:cs typeface="Cambria Math" pitchFamily="34" charset="-120"/>
                          </a:rPr>
                          <m:t>10</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8</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20_1#7d4d503dd?vop=1&amp;pid=b1191c56b&amp;color=0,0,0&amp;vtp=1&amp;bt=1&amp;bbb=1&amp;hb=1"/>
              <p:cNvSpPr>
                <a:spLocks noRot="1" noChangeAspect="1" noMove="1" noResize="1" noEditPoints="1" noAdjustHandles="1" noChangeArrowheads="1" noChangeShapeType="1" noTextEdit="1"/>
              </p:cNvSpPr>
              <p:nvPr/>
            </p:nvSpPr>
            <p:spPr>
              <a:xfrm>
                <a:off x="832104" y="1080000"/>
                <a:ext cx="10533888" cy="4234434"/>
              </a:xfrm>
              <a:prstGeom prst="rect">
                <a:avLst/>
              </a:prstGeom>
              <a:blipFill>
                <a:blip r:embed="rId3"/>
                <a:stretch>
                  <a:fillRect l="-1389" b="-1871"/>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0_2#7d4d503dd?vop=1&amp;pid=b1191c56b&amp;color=0,0,0&amp;mp=1&amp;vtp=1&amp;bt=1&amp;bbb=1&amp;hb=1"/>
              <p:cNvSpPr/>
              <p:nvPr/>
            </p:nvSpPr>
            <p:spPr>
              <a:xfrm>
                <a:off x="832104" y="1080000"/>
                <a:ext cx="10533888" cy="4482084"/>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由题意得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的可能取值为0,1,2,3,4,</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=4)=</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210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35</m:t>
                        </m:r>
                      </m:den>
                    </m:f>
                    <m:r>
                      <a:rPr lang="en-US" altLang="zh-CN" sz="1800" b="0" i="0">
                        <a:solidFill>
                          <a:srgbClr val="000000"/>
                        </a:solidFill>
                        <a:latin typeface="Cambria Math" pitchFamily="34" charset="0"/>
                        <a:ea typeface="Cambria Math" pitchFamily="34" charset="-122"/>
                        <a:cs typeface="Cambria Math" pitchFamily="34" charset="-120"/>
                      </a:rPr>
                      <m:t>+2×</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7</m:t>
                        </m:r>
                      </m:den>
                    </m:f>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m:t>
                        </m:r>
                      </m:num>
                      <m:den>
                        <m:r>
                          <a:rPr lang="en-US" altLang="zh-CN" sz="1800" b="0" i="0">
                            <a:solidFill>
                              <a:srgbClr val="000000"/>
                            </a:solidFill>
                            <a:latin typeface="Cambria Math" pitchFamily="34" charset="0"/>
                            <a:ea typeface="Cambria Math" pitchFamily="34" charset="-122"/>
                            <a:cs typeface="Cambria Math" pitchFamily="34" charset="-120"/>
                          </a:rPr>
                          <m:t>21</m:t>
                        </m:r>
                      </m:den>
                    </m:f>
                    <m:r>
                      <a:rPr lang="en-US" altLang="zh-CN" sz="1800" b="0" i="0">
                        <a:solidFill>
                          <a:srgbClr val="000000"/>
                        </a:solidFill>
                        <a:latin typeface="Cambria Math" pitchFamily="34" charset="0"/>
                        <a:ea typeface="Cambria Math" pitchFamily="34" charset="-122"/>
                        <a:cs typeface="Cambria Math" pitchFamily="34" charset="-120"/>
                      </a:rPr>
                      <m:t>+4×</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另解</a:t>
                </a:r>
                <a:r>
                  <a:rPr lang="en-US" altLang="zh-CN" sz="1800" b="0" i="0">
                    <a:solidFill>
                      <a:srgbClr val="000000"/>
                    </a:solidFill>
                    <a:latin typeface="微软雅黑" pitchFamily="34" charset="0"/>
                    <a:ea typeface="微软雅黑" pitchFamily="34" charset="-122"/>
                    <a:cs typeface="微软雅黑" pitchFamily="34" charset="-120"/>
                  </a:rPr>
                  <a:t>：由超几何分布的均值公式可得</a:t>
                </a:r>
              </a:p>
              <a:p>
                <a:pPr latinLnBrk="1">
                  <a:lnSpc>
                    <a:spcPts val="4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4×6</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,故B错误,C正确.</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选项,由题意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𝑍</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𝑍</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𝑍</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+4)=</m:t>
                    </m:r>
                    <m:r>
                      <a:rPr lang="en-US" altLang="zh-CN" b="0" i="0">
                        <a:solidFill>
                          <a:srgbClr val="000000"/>
                        </a:solidFill>
                        <a:latin typeface="Cambria Math" pitchFamily="34" charset="0"/>
                        <a:ea typeface="Cambria Math" pitchFamily="34" charset="-122"/>
                        <a:cs typeface="Cambria Math" pitchFamily="34" charset="-120"/>
                      </a:rPr>
                      <m:t>𝐸</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)+4=</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8</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+4=</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28</m:t>
                        </m:r>
                      </m:num>
                      <m:den>
                        <m:r>
                          <a:rPr lang="en-US" altLang="zh-CN" b="0" i="0">
                            <a:solidFill>
                              <a:srgbClr val="000000"/>
                            </a:solidFill>
                            <a:latin typeface="Cambria Math" pitchFamily="34" charset="0"/>
                            <a:ea typeface="Cambria Math" pitchFamily="34" charset="-122"/>
                            <a:cs typeface="Cambria Math" pitchFamily="34" charset="-120"/>
                          </a:rPr>
                          <m:t>5</m:t>
                        </m:r>
                      </m:den>
                    </m:f>
                  </m:oMath>
                </a14:m>
                <a:r>
                  <a:rPr lang="en-US" altLang="zh-CN" b="0" i="0" dirty="0">
                    <a:solidFill>
                      <a:srgbClr val="000000"/>
                    </a:solidFill>
                    <a:latin typeface="微软雅黑" pitchFamily="34" charset="0"/>
                    <a:ea typeface="微软雅黑" pitchFamily="34" charset="-122"/>
                    <a:cs typeface="微软雅黑" pitchFamily="34" charset="-120"/>
                  </a:rPr>
                  <a:t>,D正确.故选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20_2#7d4d503dd?vop=1&amp;pid=b1191c56b&amp;color=0,0,0&amp;mp=1&amp;vtp=1&amp;bt=1&amp;bbb=1&amp;hb=1"/>
              <p:cNvSpPr>
                <a:spLocks noRot="1" noChangeAspect="1" noMove="1" noResize="1" noEditPoints="1" noAdjustHandles="1" noChangeArrowheads="1" noChangeShapeType="1" noTextEdit="1"/>
              </p:cNvSpPr>
              <p:nvPr/>
            </p:nvSpPr>
            <p:spPr>
              <a:xfrm>
                <a:off x="832104" y="1080000"/>
                <a:ext cx="10533888" cy="4482084"/>
              </a:xfrm>
              <a:prstGeom prst="rect">
                <a:avLst/>
              </a:prstGeom>
              <a:blipFill>
                <a:blip r:embed="rId3"/>
                <a:stretch>
                  <a:fillRect l="-1389" t="-136" b="-1905"/>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0_3#7d4d503dd?vop=1&amp;pid=b1191c56b&amp;color=0,0,0&amp;mp=1&amp;vtp=1&amp;bt=1&amp;bbb=1&amp;hb=1"/>
              <p:cNvSpPr/>
              <p:nvPr/>
            </p:nvSpPr>
            <p:spPr>
              <a:xfrm>
                <a:off x="832104" y="1080000"/>
                <a:ext cx="10533888" cy="209423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方法点拨</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求</a:t>
                </a:r>
                <a:r>
                  <a:rPr lang="en-US" altLang="zh-CN" sz="1800" b="1" i="0">
                    <a:solidFill>
                      <a:srgbClr val="000000"/>
                    </a:solidFill>
                    <a:latin typeface="微软雅黑" pitchFamily="34" charset="0"/>
                    <a:ea typeface="微软雅黑" pitchFamily="34" charset="-122"/>
                    <a:cs typeface="微软雅黑" pitchFamily="34" charset="-120"/>
                  </a:rPr>
                  <a:t>超几何分布的均值与方差的方法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列出随机变量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的分布列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利用均值与方差的一般计算公式直接求解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利用公式求解</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𝑛𝑀</m:t>
                        </m:r>
                      </m:num>
                      <m:den>
                        <m:r>
                          <a:rPr lang="en-US" altLang="zh-CN" sz="1800" b="0" i="0">
                            <a:solidFill>
                              <a:srgbClr val="000000"/>
                            </a:solidFill>
                            <a:latin typeface="Cambria Math" pitchFamily="34" charset="0"/>
                            <a:ea typeface="Cambria Math" pitchFamily="34" charset="-122"/>
                            <a:cs typeface="Cambria Math" pitchFamily="34" charset="-120"/>
                          </a:rPr>
                          <m:t>𝑁</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𝑁</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−1)</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20_3#7d4d503dd?vop=1&amp;pid=b1191c56b&amp;color=0,0,0&amp;mp=1&amp;vtp=1&amp;bt=1&amp;bbb=1&amp;hb=1"/>
              <p:cNvSpPr>
                <a:spLocks noRot="1" noChangeAspect="1" noMove="1" noResize="1" noEditPoints="1" noAdjustHandles="1" noChangeArrowheads="1" noChangeShapeType="1" noTextEdit="1"/>
              </p:cNvSpPr>
              <p:nvPr/>
            </p:nvSpPr>
            <p:spPr>
              <a:xfrm>
                <a:off x="832104" y="1080000"/>
                <a:ext cx="10533888" cy="2094230"/>
              </a:xfrm>
              <a:prstGeom prst="rect">
                <a:avLst/>
              </a:prstGeom>
              <a:blipFill>
                <a:blip r:embed="rId3"/>
                <a:stretch>
                  <a:fillRect l="-1389" r="-347" b="-6686"/>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1_1#18a61c862?vop=1&amp;pid=b1191c56b&amp;color=0,0,0&amp;vtp=1&amp;bt=1&amp;bbb=1&amp;hb=1"/>
              <p:cNvSpPr/>
              <p:nvPr/>
            </p:nvSpPr>
            <p:spPr>
              <a:xfrm>
                <a:off x="832104" y="1080000"/>
                <a:ext cx="10533888" cy="71628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已知圆周率</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π</m:t>
                    </m:r>
                    <m:r>
                      <a:rPr lang="en-US" altLang="zh-CN" sz="1800" b="0" i="0" smtClean="0">
                        <a:solidFill>
                          <a:srgbClr val="000000"/>
                        </a:solidFill>
                        <a:latin typeface="Cambria Math" pitchFamily="34" charset="0"/>
                        <a:ea typeface="Cambria Math" pitchFamily="34" charset="-122"/>
                        <a:cs typeface="Cambria Math" pitchFamily="34" charset="-120"/>
                      </a:rPr>
                      <m:t>=3.141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592</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65⋯</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，用四舍五入法把</a:t>
                </a:r>
                <a14:m>
                  <m:oMath xmlns:m="http://schemas.openxmlformats.org/officeDocument/2006/math">
                    <m:r>
                      <m:rPr>
                        <m:sty m:val="p"/>
                      </m:rPr>
                      <a:rPr lang="en-US" altLang="zh-CN" sz="1800" b="0" i="0" smtClean="0">
                        <a:solidFill>
                          <a:srgbClr val="000000"/>
                        </a:solidFill>
                        <a:latin typeface="Cambria Math" pitchFamily="34" charset="0"/>
                        <a:ea typeface="Cambria Math" pitchFamily="34" charset="-122"/>
                        <a:cs typeface="Cambria Math" pitchFamily="34" charset="-120"/>
                      </a:rPr>
                      <m:t>π</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精确到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0.001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0.000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0.000</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的近似值</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分别为</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1</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2</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3</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4</m:t>
                        </m:r>
                      </m:sub>
                    </m:sSub>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5</m:t>
                        </m:r>
                      </m:sub>
                    </m:sSub>
                  </m:oMath>
                </a14:m>
                <a:r>
                  <a:rPr lang="en-US" altLang="zh-CN" b="0" i="0" dirty="0">
                    <a:solidFill>
                      <a:srgbClr val="000000"/>
                    </a:solidFill>
                    <a:latin typeface="微软雅黑" pitchFamily="34" charset="0"/>
                    <a:ea typeface="微软雅黑" pitchFamily="34" charset="-122"/>
                    <a:cs typeface="微软雅黑" pitchFamily="34" charset="-120"/>
                  </a:rPr>
                  <a:t>，从这5个近似值中任取3个，记这3个值中大于</a:t>
                </a:r>
                <a14:m>
                  <m:oMath xmlns:m="http://schemas.openxmlformats.org/officeDocument/2006/math">
                    <m:sSub>
                      <m:sSub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5</m:t>
                        </m:r>
                      </m:sub>
                    </m:sSub>
                  </m:oMath>
                </a14:m>
                <a:r>
                  <a:rPr lang="en-US" altLang="zh-CN" b="0" i="0" dirty="0">
                    <a:solidFill>
                      <a:srgbClr val="000000"/>
                    </a:solidFill>
                    <a:latin typeface="微软雅黑" pitchFamily="34" charset="0"/>
                    <a:ea typeface="微软雅黑" pitchFamily="34" charset="-122"/>
                    <a:cs typeface="微软雅黑" pitchFamily="34" charset="-120"/>
                  </a:rPr>
                  <a:t>的个数为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𝑋</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𝐷</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21_1#18a61c862?vop=1&amp;pid=b1191c56b&amp;color=0,0,0&amp;vtp=1&amp;bt=1&amp;bbb=1&amp;hb=1"/>
              <p:cNvSpPr>
                <a:spLocks noRot="1" noChangeAspect="1" noMove="1" noResize="1" noEditPoints="1" noAdjustHandles="1" noChangeArrowheads="1" noChangeShapeType="1" noTextEdit="1"/>
              </p:cNvSpPr>
              <p:nvPr/>
            </p:nvSpPr>
            <p:spPr>
              <a:xfrm>
                <a:off x="832104" y="1080000"/>
                <a:ext cx="10533888" cy="716280"/>
              </a:xfrm>
              <a:prstGeom prst="rect">
                <a:avLst/>
              </a:prstGeom>
              <a:blipFill>
                <a:blip r:embed="rId3"/>
                <a:stretch>
                  <a:fillRect l="-1389" t="-847" b="-194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6_AN.22_1#18a61c862.blank?vop=1&amp;pid=b1191c56b&amp;color=0,0,0&amp;vpa=6&amp;vtp=1&amp;bbb=1&amp;rh=30.68"/>
              <p:cNvSpPr/>
              <p:nvPr/>
            </p:nvSpPr>
            <p:spPr>
              <a:xfrm>
                <a:off x="10122598" y="1361115"/>
                <a:ext cx="311150"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9</m:t>
                        </m:r>
                      </m:num>
                      <m:den>
                        <m:r>
                          <a:rPr lang="en-US" altLang="zh-CN" b="0" i="0">
                            <a:solidFill>
                              <a:srgbClr val="FF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6_AN.22_1#18a61c862.blank?vop=1&amp;pid=b1191c56b&amp;color=0,0,0&amp;vpa=6&amp;vtp=1&amp;bbb=1&amp;rh=30.68"/>
              <p:cNvSpPr>
                <a:spLocks noRot="1" noChangeAspect="1" noMove="1" noResize="1" noEditPoints="1" noAdjustHandles="1" noChangeArrowheads="1" noChangeShapeType="1" noTextEdit="1"/>
              </p:cNvSpPr>
              <p:nvPr/>
            </p:nvSpPr>
            <p:spPr>
              <a:xfrm>
                <a:off x="10122598" y="1361115"/>
                <a:ext cx="311150" cy="389636"/>
              </a:xfrm>
              <a:prstGeom prst="rect">
                <a:avLst/>
              </a:prstGeom>
              <a:blipFill>
                <a:blip r:embed="rId4"/>
                <a:stretch>
                  <a:fillRect l="-1961"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EX.23_1#18a61c862?vop=1&amp;pid=b1191c56b&amp;color=0,0,0&amp;vtp=1&amp;bbb=1&amp;hb=1"/>
              <p:cNvSpPr/>
              <p:nvPr/>
            </p:nvSpPr>
            <p:spPr>
              <a:xfrm>
                <a:off x="832104" y="1799011"/>
                <a:ext cx="10533888" cy="716280"/>
              </a:xfrm>
              <a:prstGeom prst="rect">
                <a:avLst/>
              </a:prstGeom>
              <a:noFill/>
              <a:ln/>
            </p:spPr>
            <p:txBody>
              <a:bodyPr wrap="none" lIns="0" tIns="0" rIns="0" bIns="0" rtlCol="0" anchor="t"/>
              <a:lstStyle/>
              <a:p>
                <a:pPr algn="l" latinLnBrk="1">
                  <a:lnSpc>
                    <a:spcPts val="31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根据已知求出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800" b="0" i="0" dirty="0">
                    <a:solidFill>
                      <a:srgbClr val="000000"/>
                    </a:solidFill>
                    <a:latin typeface="微软雅黑" pitchFamily="34" charset="0"/>
                    <a:ea typeface="楷体" pitchFamily="34" charset="-122"/>
                    <a:cs typeface="微软雅黑" pitchFamily="34" charset="-120"/>
                  </a:rPr>
                  <a:t>的值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通过比较得出其中大于</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800" b="0" i="0" dirty="0">
                    <a:solidFill>
                      <a:srgbClr val="000000"/>
                    </a:solidFill>
                    <a:latin typeface="微软雅黑" pitchFamily="34" charset="0"/>
                    <a:ea typeface="楷体" pitchFamily="34" charset="-122"/>
                    <a:cs typeface="微软雅黑" pitchFamily="34" charset="-120"/>
                  </a:rPr>
                  <a:t>的个数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进而得出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的可能取值情况</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根</a:t>
                </a:r>
              </a:p>
              <a:p>
                <a:pPr latinLnBrk="1">
                  <a:lnSpc>
                    <a:spcPts val="2800"/>
                  </a:lnSpc>
                </a:pPr>
                <a:r>
                  <a:rPr lang="en-US" altLang="zh-CN" b="0" i="0">
                    <a:solidFill>
                      <a:srgbClr val="000000"/>
                    </a:solidFill>
                    <a:latin typeface="微软雅黑" pitchFamily="34" charset="0"/>
                    <a:ea typeface="楷体" pitchFamily="34" charset="-122"/>
                    <a:cs typeface="微软雅黑" pitchFamily="34" charset="-120"/>
                  </a:rPr>
                  <a:t>据超几何分布概率公式求出分布列</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根据期望公式得出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𝐸</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的值</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进而代入方差公式求解即可得出答案</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EX.23_1#18a61c862?vop=1&amp;pid=b1191c56b&amp;color=0,0,0&amp;vtp=1&amp;bbb=1&amp;hb=1"/>
              <p:cNvSpPr>
                <a:spLocks noRot="1" noChangeAspect="1" noMove="1" noResize="1" noEditPoints="1" noAdjustHandles="1" noChangeArrowheads="1" noChangeShapeType="1" noTextEdit="1"/>
              </p:cNvSpPr>
              <p:nvPr/>
            </p:nvSpPr>
            <p:spPr>
              <a:xfrm>
                <a:off x="832104" y="1799011"/>
                <a:ext cx="10533888" cy="716280"/>
              </a:xfrm>
              <a:prstGeom prst="rect">
                <a:avLst/>
              </a:prstGeom>
              <a:blipFill>
                <a:blip r:embed="rId5"/>
                <a:stretch>
                  <a:fillRect l="-1389" t="-3390" r="-810" b="-194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4_1#18a61c862?vop=1&amp;pid=b1191c56b&amp;color=0,0,0&amp;vtp=1&amp;bbb=1&amp;hb=1"/>
              <p:cNvSpPr/>
              <p:nvPr/>
            </p:nvSpPr>
            <p:spPr>
              <a:xfrm>
                <a:off x="832104" y="2515989"/>
                <a:ext cx="10533888" cy="3091434"/>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【解析】由已知可得,</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=3.1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smtClean="0">
                        <a:solidFill>
                          <a:srgbClr val="000000"/>
                        </a:solidFill>
                        <a:latin typeface="Cambria Math" pitchFamily="34" charset="0"/>
                        <a:ea typeface="Cambria Math" pitchFamily="34" charset="-122"/>
                        <a:cs typeface="Cambria Math" pitchFamily="34" charset="-120"/>
                      </a:rPr>
                      <m:t>=3.14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smtClean="0">
                        <a:solidFill>
                          <a:srgbClr val="000000"/>
                        </a:solidFill>
                        <a:latin typeface="Cambria Math" pitchFamily="34" charset="0"/>
                        <a:ea typeface="Cambria Math" pitchFamily="34" charset="-122"/>
                        <a:cs typeface="Cambria Math" pitchFamily="34" charset="-120"/>
                      </a:rPr>
                      <m:t>=3.142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smtClean="0">
                        <a:solidFill>
                          <a:srgbClr val="000000"/>
                        </a:solidFill>
                        <a:latin typeface="Cambria Math" pitchFamily="34" charset="0"/>
                        <a:ea typeface="Cambria Math" pitchFamily="34" charset="-122"/>
                        <a:cs typeface="Cambria Math" pitchFamily="34" charset="-120"/>
                      </a:rPr>
                      <m:t>=3.141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smtClean="0">
                        <a:solidFill>
                          <a:srgbClr val="000000"/>
                        </a:solidFill>
                        <a:latin typeface="Cambria Math" pitchFamily="34" charset="0"/>
                        <a:ea typeface="Cambria Math" pitchFamily="34" charset="-122"/>
                        <a:cs typeface="Cambria Math" pitchFamily="34" charset="-120"/>
                      </a:rPr>
                      <m:t>=3.141</m:t>
                    </m:r>
                    <m:r>
                      <m:rPr>
                        <m:nor/>
                      </m:rPr>
                      <a:rPr lang="en-US" altLang="zh-CN" sz="1800" b="0" i="0" smtClean="0">
                        <a:solidFill>
                          <a:srgbClr val="000000"/>
                        </a:solidFill>
                        <a:latin typeface="Cambria Math" pitchFamily="34" charset="0"/>
                        <a:ea typeface="Cambria Math" pitchFamily="34" charset="-122"/>
                        <a:cs typeface="Cambria Math" pitchFamily="34" charset="-120"/>
                      </a:rPr>
                      <m:t> </m:t>
                    </m:r>
                    <m:r>
                      <a:rPr lang="en-US" altLang="zh-CN" sz="1800" b="0" i="0" smtClean="0">
                        <a:solidFill>
                          <a:srgbClr val="000000"/>
                        </a:solidFill>
                        <a:latin typeface="Cambria Math" pitchFamily="34" charset="0"/>
                        <a:ea typeface="Cambria Math" pitchFamily="34" charset="-122"/>
                        <a:cs typeface="Cambria Math" pitchFamily="34" charset="-120"/>
                      </a:rPr>
                      <m:t>59</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smtClean="0">
                        <a:solidFill>
                          <a:srgbClr val="00000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3100"/>
                  </a:lnSpc>
                </a:pP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smtClean="0">
                        <a:solidFill>
                          <a:srgbClr val="00000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smtClean="0">
                        <a:solidFill>
                          <a:srgbClr val="00000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以从这</a:t>
                </a:r>
                <a:r>
                  <a:rPr lang="en-US" altLang="zh-CN" sz="1800" b="0" i="0" dirty="0">
                    <a:solidFill>
                      <a:srgbClr val="000000"/>
                    </a:solidFill>
                    <a:latin typeface="微软雅黑" pitchFamily="34" charset="0"/>
                    <a:ea typeface="微软雅黑" pitchFamily="34" charset="-122"/>
                    <a:cs typeface="微软雅黑" pitchFamily="34" charset="-120"/>
                  </a:rPr>
                  <a:t>5个近似值中任取3个,记这3个值中大于</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5</m:t>
                        </m:r>
                      </m:sub>
                    </m:sSub>
                  </m:oMath>
                </a14:m>
                <a:r>
                  <a:rPr lang="en-US" altLang="zh-CN" sz="1800" b="0" i="0" dirty="0">
                    <a:solidFill>
                      <a:srgbClr val="000000"/>
                    </a:solidFill>
                    <a:latin typeface="微软雅黑" pitchFamily="34" charset="0"/>
                    <a:ea typeface="微软雅黑" pitchFamily="34" charset="-122"/>
                    <a:cs typeface="微软雅黑" pitchFamily="34" charset="-120"/>
                  </a:rPr>
                  <a:t>的个数为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的可能取值为0,1,2.</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显</a:t>
                </a:r>
                <a:r>
                  <a:rPr lang="en-US" altLang="zh-CN" sz="1800" b="0" i="0">
                    <a:solidFill>
                      <a:srgbClr val="000000"/>
                    </a:solidFill>
                    <a:latin typeface="微软雅黑" pitchFamily="34" charset="0"/>
                    <a:ea typeface="微软雅黑" pitchFamily="34" charset="-122"/>
                    <a:cs typeface="微软雅黑" pitchFamily="34" charset="-120"/>
                  </a:rPr>
                  <a:t>然</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服从超几何分布,</a:t>
                </a:r>
                <a:endParaRPr lang="en-US" altLang="zh-CN" sz="1800" dirty="0">
                  <a:solidFill>
                    <a:srgbClr val="000000"/>
                  </a:solidFill>
                </a:endParaRPr>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𝐸</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𝐷</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(0−</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6</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10</m:t>
                        </m:r>
                      </m:den>
                    </m:f>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(1−</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6</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(2−</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6</m:t>
                            </m:r>
                          </m:num>
                          <m:den>
                            <m:r>
                              <a:rPr lang="en-US" altLang="zh-CN" b="0" i="0">
                                <a:solidFill>
                                  <a:srgbClr val="000000"/>
                                </a:solidFill>
                                <a:latin typeface="Cambria Math" pitchFamily="34" charset="0"/>
                                <a:ea typeface="Cambria Math" pitchFamily="34" charset="-122"/>
                                <a:cs typeface="Cambria Math" pitchFamily="34" charset="-120"/>
                              </a:rPr>
                              <m:t>5</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10</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9</m:t>
                        </m:r>
                      </m:num>
                      <m:den>
                        <m:r>
                          <a:rPr lang="en-US" altLang="zh-CN" b="0" i="0">
                            <a:solidFill>
                              <a:srgbClr val="000000"/>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24_1#18a61c862?vop=1&amp;pid=b1191c56b&amp;color=0,0,0&amp;vtp=1&amp;bbb=1&amp;hb=1"/>
              <p:cNvSpPr>
                <a:spLocks noRot="1" noChangeAspect="1" noMove="1" noResize="1" noEditPoints="1" noAdjustHandles="1" noChangeArrowheads="1" noChangeShapeType="1" noTextEdit="1"/>
              </p:cNvSpPr>
              <p:nvPr/>
            </p:nvSpPr>
            <p:spPr>
              <a:xfrm>
                <a:off x="832104" y="2515989"/>
                <a:ext cx="10533888" cy="3091434"/>
              </a:xfrm>
              <a:prstGeom prst="rect">
                <a:avLst/>
              </a:prstGeom>
              <a:blipFill>
                <a:blip r:embed="rId6"/>
                <a:stretch>
                  <a:fillRect l="-1389" t="-197" b="-25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
                                            <p:txEl>
                                              <p:pRg st="2" end="2"/>
                                            </p:txEl>
                                          </p:spTgt>
                                        </p:tgtEl>
                                        <p:attrNameLst>
                                          <p:attrName>style.visibility</p:attrName>
                                        </p:attrNameLst>
                                      </p:cBhvr>
                                      <p:to>
                                        <p:strVal val="visible"/>
                                      </p:to>
                                    </p:set>
                                    <p:anim calcmode="lin" valueType="num">
                                      <p:cBhvr additive="base">
                                        <p:cTn id="4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 calcmode="lin" valueType="num">
                                      <p:cBhvr additive="base">
                                        <p:cTn id="4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5">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
                                            <p:txEl>
                                              <p:pRg st="4" end="4"/>
                                            </p:txEl>
                                          </p:spTgt>
                                        </p:tgtEl>
                                        <p:attrNameLst>
                                          <p:attrName>style.visibility</p:attrName>
                                        </p:attrNameLst>
                                      </p:cBhvr>
                                      <p:to>
                                        <p:strVal val="visible"/>
                                      </p:to>
                                    </p:set>
                                    <p:anim calcmode="lin" valueType="num">
                                      <p:cBhvr additive="base">
                                        <p:cTn id="51"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5">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
                                            <p:txEl>
                                              <p:pRg st="5" end="5"/>
                                            </p:txEl>
                                          </p:spTgt>
                                        </p:tgtEl>
                                        <p:attrNameLst>
                                          <p:attrName>style.visibility</p:attrName>
                                        </p:attrNameLst>
                                      </p:cBhvr>
                                      <p:to>
                                        <p:strVal val="visible"/>
                                      </p:to>
                                    </p:set>
                                    <p:anim calcmode="lin" valueType="num">
                                      <p:cBhvr additive="base">
                                        <p:cTn id="5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5" end="5"/>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
                                            <p:txEl>
                                              <p:pRg st="6" end="6"/>
                                            </p:txEl>
                                          </p:spTgt>
                                        </p:tgtEl>
                                        <p:attrNameLst>
                                          <p:attrName>style.visibility</p:attrName>
                                        </p:attrNameLst>
                                      </p:cBhvr>
                                      <p:to>
                                        <p:strVal val="visible"/>
                                      </p:to>
                                    </p:set>
                                    <p:anim calcmode="lin" valueType="num">
                                      <p:cBhvr additive="base">
                                        <p:cTn id="5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25_1#b412e8b59?vop=1&amp;pid=b1191c56b&amp;color=0,0,0&amp;vtp=1&amp;bt=1&amp;bbb=1&amp;hb=1"/>
              <p:cNvSpPr/>
              <p:nvPr/>
            </p:nvSpPr>
            <p:spPr>
              <a:xfrm>
                <a:off x="832104" y="1080000"/>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一口袋中有除颜色外完全相同的黑球、白球共7个（白球不少于2个且不多于5个</a:t>
                </a:r>
                <a:r>
                  <a:rPr lang="en-US" altLang="zh-CN" sz="1800" b="0" i="0">
                    <a:solidFill>
                      <a:srgbClr val="000000"/>
                    </a:solidFill>
                    <a:latin typeface="微软雅黑" pitchFamily="34" charset="0"/>
                    <a:ea typeface="微软雅黑" pitchFamily="34" charset="-122"/>
                    <a:cs typeface="微软雅黑" pitchFamily="34" charset="-120"/>
                  </a:rPr>
                  <a:t>），从中任取</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2</a:t>
                </a:r>
                <a:r>
                  <a:rPr lang="en-US" altLang="zh-CN" b="0" i="0" dirty="0">
                    <a:solidFill>
                      <a:srgbClr val="000000"/>
                    </a:solidFill>
                    <a:latin typeface="微软雅黑" pitchFamily="34" charset="0"/>
                    <a:ea typeface="微软雅黑" pitchFamily="34" charset="-122"/>
                    <a:cs typeface="微软雅黑" pitchFamily="34" charset="-120"/>
                  </a:rPr>
                  <a:t>个球，已知取到白球个数的数学期望为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6</m:t>
                        </m:r>
                      </m:num>
                      <m:den>
                        <m:r>
                          <a:rPr lang="en-US" altLang="zh-CN"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，则口袋中白球的个数为</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6_BD.25_1#b412e8b59?vop=1&amp;pid=b1191c56b&amp;color=0,0,0&amp;vtp=1&amp;bt=1&amp;bbb=1&amp;hb=1"/>
              <p:cNvSpPr>
                <a:spLocks noRot="1" noChangeAspect="1" noMove="1" noResize="1" noEditPoints="1" noAdjustHandles="1" noChangeArrowheads="1" noChangeShapeType="1" noTextEdit="1"/>
              </p:cNvSpPr>
              <p:nvPr/>
            </p:nvSpPr>
            <p:spPr>
              <a:xfrm>
                <a:off x="832104" y="1080000"/>
                <a:ext cx="10533888" cy="838200"/>
              </a:xfrm>
              <a:prstGeom prst="rect">
                <a:avLst/>
              </a:prstGeom>
              <a:blipFill>
                <a:blip r:embed="rId3"/>
                <a:stretch>
                  <a:fillRect l="-1389" r="-405" b="-10145"/>
                </a:stretch>
              </a:blipFill>
              <a:ln/>
            </p:spPr>
            <p:txBody>
              <a:bodyPr/>
              <a:lstStyle/>
              <a:p>
                <a:r>
                  <a:rPr lang="zh-CN" altLang="en-US">
                    <a:noFill/>
                  </a:rPr>
                  <a:t> </a:t>
                </a:r>
              </a:p>
            </p:txBody>
          </p:sp>
        </mc:Fallback>
      </mc:AlternateContent>
      <p:sp>
        <p:nvSpPr>
          <p:cNvPr id="3" name="QB_6_AN.26_1#b412e8b59.blank?vop=1&amp;pid=b1191c56b&amp;color=0,0,0&amp;vpa=7&amp;vtp=1"/>
          <p:cNvSpPr/>
          <p:nvPr/>
        </p:nvSpPr>
        <p:spPr>
          <a:xfrm>
            <a:off x="7468647" y="1526912"/>
            <a:ext cx="300038" cy="268605"/>
          </a:xfrm>
          <a:prstGeom prst="rect">
            <a:avLst/>
          </a:prstGeom>
          <a:noFill/>
          <a:ln/>
        </p:spPr>
        <p:txBody>
          <a:bodyPr wrap="none" lIns="0" tIns="0" rIns="0" bIns="0" rtlCol="0" anchor="t"/>
          <a:lstStyle/>
          <a:p>
            <a:pPr algn="ctr" latinLnBrk="1">
              <a:lnSpc>
                <a:spcPts val="2200"/>
              </a:lnSpc>
            </a:pPr>
            <a:r>
              <a:rPr lang="en-US" altLang="zh-CN" b="0" i="0" dirty="0">
                <a:solidFill>
                  <a:srgbClr val="FF0000"/>
                </a:solidFill>
                <a:latin typeface="微软雅黑" pitchFamily="34" charset="0"/>
                <a:ea typeface="微软雅黑" pitchFamily="34" charset="-122"/>
                <a:cs typeface="微软雅黑" pitchFamily="34" charset="-120"/>
              </a:rPr>
              <a:t>3</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B_6_AS.27_1#b412e8b59?vop=1&amp;pid=b1191c56b&amp;color=0,0,0&amp;vtp=1&amp;bbb=1&amp;hb=1"/>
              <p:cNvSpPr/>
              <p:nvPr/>
            </p:nvSpPr>
            <p:spPr>
              <a:xfrm>
                <a:off x="832104" y="1927216"/>
                <a:ext cx="10533888" cy="33991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【解析】设口袋中有白球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个</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,由已知可得,取到白球的个数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的可能取值为</a:t>
                </a:r>
                <a:r>
                  <a:rPr lang="en-US" altLang="zh-CN" sz="1800" b="0" i="0">
                    <a:solidFill>
                      <a:srgbClr val="000000"/>
                    </a:solidFill>
                    <a:latin typeface="微软雅黑" pitchFamily="34" charset="0"/>
                    <a:ea typeface="微软雅黑" pitchFamily="34" charset="-122"/>
                    <a:cs typeface="微软雅黑" pitchFamily="34" charset="-120"/>
                  </a:rPr>
                  <a:t>0,1,2,</a:t>
                </a:r>
              </a:p>
              <a:p>
                <a:pPr latinLnBrk="1">
                  <a:lnSpc>
                    <a:spcPts val="42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𝐸</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)=0×</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𝑥</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(7−</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−1)=18</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,则口袋中白球的个数为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另解：由已知可得</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𝑥</m:t>
                        </m:r>
                      </m:num>
                      <m:den>
                        <m:r>
                          <a:rPr lang="en-US" altLang="zh-CN" sz="1800" b="0" i="0">
                            <a:solidFill>
                              <a:srgbClr val="000000"/>
                            </a:solidFill>
                            <a:latin typeface="Cambria Math" pitchFamily="34" charset="0"/>
                            <a:ea typeface="Cambria Math" pitchFamily="34" charset="-122"/>
                            <a:cs typeface="Cambria Math" pitchFamily="34" charset="-120"/>
                          </a:rPr>
                          <m:t>7</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,则口</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袋中白球的个数为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易</a:t>
                </a:r>
                <a:r>
                  <a:rPr lang="en-US" altLang="zh-CN" sz="1800" b="1" i="0">
                    <a:solidFill>
                      <a:srgbClr val="000000"/>
                    </a:solidFill>
                    <a:latin typeface="微软雅黑" pitchFamily="34" charset="0"/>
                    <a:ea typeface="微软雅黑" pitchFamily="34" charset="-122"/>
                    <a:cs typeface="微软雅黑" pitchFamily="34" charset="-120"/>
                  </a:rPr>
                  <a:t>错警示</a:t>
                </a:r>
                <a:endParaRPr lang="en-US" altLang="zh-CN" sz="1800" dirty="0">
                  <a:solidFill>
                    <a:srgbClr val="000000"/>
                  </a:solidFill>
                </a:endParaRPr>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对</a:t>
                </a:r>
                <a:r>
                  <a:rPr lang="en-US" altLang="zh-CN" sz="1800" b="1" i="0">
                    <a:solidFill>
                      <a:srgbClr val="000000"/>
                    </a:solidFill>
                    <a:latin typeface="微软雅黑" pitchFamily="34" charset="0"/>
                    <a:ea typeface="微软雅黑" pitchFamily="34" charset="-122"/>
                    <a:cs typeface="微软雅黑" pitchFamily="34" charset="-120"/>
                  </a:rPr>
                  <a:t>超几何分布理解不到位</a:t>
                </a:r>
                <a:r>
                  <a:rPr lang="en-US" altLang="zh-CN" sz="1800" b="1" i="0" dirty="0">
                    <a:solidFill>
                      <a:srgbClr val="000000"/>
                    </a:solidFill>
                    <a:latin typeface="微软雅黑" pitchFamily="34" charset="0"/>
                    <a:ea typeface="微软雅黑" pitchFamily="34" charset="-122"/>
                    <a:cs typeface="微软雅黑" pitchFamily="34" charset="-120"/>
                  </a:rPr>
                  <a:t>,分类不全面而致错</a:t>
                </a:r>
                <a:endParaRPr lang="en-US" altLang="zh-CN" sz="1800" dirty="0">
                  <a:solidFill>
                    <a:srgbClr val="000000"/>
                  </a:solidFill>
                </a:endParaRPr>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在应用超几何分布时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需将总体分为两部分</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成功元素</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如正品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和非成功元素</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如次品</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若忽视这</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种分类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可能导致概率计算错误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AS.27_1#b412e8b59?vop=1&amp;pid=b1191c56b&amp;color=0,0,0&amp;vtp=1&amp;bbb=1&amp;hb=1"/>
              <p:cNvSpPr>
                <a:spLocks noRot="1" noChangeAspect="1" noMove="1" noResize="1" noEditPoints="1" noAdjustHandles="1" noChangeArrowheads="1" noChangeShapeType="1" noTextEdit="1"/>
              </p:cNvSpPr>
              <p:nvPr/>
            </p:nvSpPr>
            <p:spPr>
              <a:xfrm>
                <a:off x="832104" y="1927216"/>
                <a:ext cx="10533888" cy="3399155"/>
              </a:xfrm>
              <a:prstGeom prst="rect">
                <a:avLst/>
              </a:prstGeom>
              <a:blipFill>
                <a:blip r:embed="rId4"/>
                <a:stretch>
                  <a:fillRect l="-1389" r="-231" b="-41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8_1#e524bbf66?vop=1&amp;pid=45c0f8404&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已知一个袋子中放有除颜色外完全相同的</a:t>
                </a:r>
                <a:r>
                  <a:rPr lang="en-US" altLang="zh-CN" sz="1800" b="0" i="0" dirty="0">
                    <a:solidFill>
                      <a:srgbClr val="000000"/>
                    </a:solidFill>
                    <a:latin typeface="微软雅黑" pitchFamily="34" charset="0"/>
                    <a:ea typeface="微软雅黑" pitchFamily="34" charset="-122"/>
                    <a:cs typeface="微软雅黑" pitchFamily="34" charset="-120"/>
                  </a:rPr>
                  <a:t>8个小球，其中有5个红球和3个黄球</a:t>
                </a:r>
                <a:r>
                  <a:rPr lang="en-US" altLang="zh-CN" sz="1800" b="0" i="0">
                    <a:solidFill>
                      <a:srgbClr val="000000"/>
                    </a:solidFill>
                    <a:latin typeface="微软雅黑" pitchFamily="34" charset="0"/>
                    <a:ea typeface="微软雅黑" pitchFamily="34" charset="-122"/>
                    <a:cs typeface="微软雅黑" pitchFamily="34" charset="-120"/>
                  </a:rPr>
                  <a:t>，现从中逐</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个摸取</a:t>
                </a:r>
                <a:r>
                  <a:rPr lang="en-US" altLang="zh-CN" sz="1800" b="0" i="0" dirty="0">
                    <a:solidFill>
                      <a:srgbClr val="000000"/>
                    </a:solidFill>
                    <a:latin typeface="微软雅黑" pitchFamily="34" charset="0"/>
                    <a:ea typeface="微软雅黑" pitchFamily="34" charset="-122"/>
                    <a:cs typeface="微软雅黑" pitchFamily="34" charset="-120"/>
                  </a:rPr>
                  <a:t>3个小球.方案一：有放回地摸球，记取得红球的个数为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；方案二：不放回地摸球</a:t>
                </a:r>
                <a:r>
                  <a:rPr lang="en-US" altLang="zh-CN" sz="1800" b="0" i="0">
                    <a:solidFill>
                      <a:srgbClr val="000000"/>
                    </a:solidFill>
                    <a:latin typeface="微软雅黑" pitchFamily="34" charset="0"/>
                    <a:ea typeface="微软雅黑" pitchFamily="34" charset="-122"/>
                    <a:cs typeface="微软雅黑" pitchFamily="34" charset="-120"/>
                  </a:rPr>
                  <a:t>，记取得红球的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个数为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.下列说法中，</a:t>
                </a:r>
                <a:r>
                  <a:rPr lang="en-US" altLang="zh-CN" b="0" i="0">
                    <a:solidFill>
                      <a:srgbClr val="000000"/>
                    </a:solidFill>
                    <a:latin typeface="微软雅黑" pitchFamily="34" charset="0"/>
                    <a:ea typeface="微软雅黑" pitchFamily="34" charset="-122"/>
                    <a:cs typeface="微软雅黑" pitchFamily="34" charset="-120"/>
                  </a:rPr>
                  <a:t>正确的有(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28_1#e524bbf66?vop=1&amp;pid=45c0f8404&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r="-984" b="-12308"/>
                </a:stretch>
              </a:blipFill>
              <a:ln/>
            </p:spPr>
            <p:txBody>
              <a:bodyPr/>
              <a:lstStyle/>
              <a:p>
                <a:r>
                  <a:rPr lang="zh-CN" altLang="en-US">
                    <a:noFill/>
                  </a:rPr>
                  <a:t> </a:t>
                </a:r>
              </a:p>
            </p:txBody>
          </p:sp>
        </mc:Fallback>
      </mc:AlternateContent>
      <p:pic>
        <p:nvPicPr>
          <p:cNvPr id="3" name="QC_6_BD.28_1#e524bbf66?vop=1&amp;pid=45c0f8404&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531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29_1#e524bbf66.bracket?vop=1&amp;pid=45c0f8404&amp;color=0,0,0&amp;vpa=8&amp;vtp=1&amp;bbb=1"/>
          <p:cNvSpPr/>
          <p:nvPr/>
        </p:nvSpPr>
        <p:spPr>
          <a:xfrm>
            <a:off x="4186523" y="19048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mc:AlternateContent xmlns:mc="http://schemas.openxmlformats.org/markup-compatibility/2006">
        <mc:Choice xmlns:a14="http://schemas.microsoft.com/office/drawing/2010/main" Requires="a14">
          <p:sp>
            <p:nvSpPr>
              <p:cNvPr id="5" name="QC_6_BD.28_2#e524bbf66.choices?vop=1&amp;pid=45c0f8404&amp;color=0,0,0&amp;vtp=1&amp;bbb=1"/>
              <p:cNvSpPr/>
              <p:nvPr/>
            </p:nvSpPr>
            <p:spPr>
              <a:xfrm>
                <a:off x="832104" y="2275832"/>
                <a:ext cx="10533888" cy="791210"/>
              </a:xfrm>
              <a:prstGeom prst="rect">
                <a:avLst/>
              </a:prstGeom>
              <a:noFill/>
              <a:ln/>
            </p:spPr>
            <p:txBody>
              <a:bodyPr wrap="none" lIns="0" tIns="0" rIns="0" bIns="0" rtlCol="0" anchor="t"/>
              <a:lstStyle/>
              <a:p>
                <a:pPr latinLnBrk="1">
                  <a:lnSpc>
                    <a:spcPts val="35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a:solidFill>
                      <a:srgbClr val="000000"/>
                    </a:solidFill>
                    <a:latin typeface="微软雅黑" pitchFamily="34" charset="0"/>
                    <a:ea typeface="微软雅黑" pitchFamily="34" charset="-122"/>
                    <a:cs typeface="微软雅黑" pitchFamily="34" charset="-120"/>
                  </a:rPr>
                  <a:t>,1,2,3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)&lt;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a:solidFill>
                      <a:srgbClr val="000000"/>
                    </a:solidFill>
                    <a:latin typeface="微软雅黑" pitchFamily="34" charset="0"/>
                    <a:ea typeface="微软雅黑" pitchFamily="34" charset="-122"/>
                    <a:cs typeface="微软雅黑" pitchFamily="34" charset="-120"/>
                  </a:rPr>
                  <a:t>,1,2,3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28_2#e524bbf66.choices?vop=1&amp;pid=45c0f8404&amp;color=0,0,0&amp;vtp=1&amp;bbb=1"/>
              <p:cNvSpPr>
                <a:spLocks noRot="1" noChangeAspect="1" noMove="1" noResize="1" noEditPoints="1" noAdjustHandles="1" noChangeArrowheads="1" noChangeShapeType="1" noTextEdit="1"/>
              </p:cNvSpPr>
              <p:nvPr/>
            </p:nvSpPr>
            <p:spPr>
              <a:xfrm>
                <a:off x="832104" y="2275832"/>
                <a:ext cx="10533888" cy="791210"/>
              </a:xfrm>
              <a:prstGeom prst="rect">
                <a:avLst/>
              </a:prstGeom>
              <a:blipFill>
                <a:blip r:embed="rId5"/>
                <a:stretch>
                  <a:fillRect l="-1389" b="-18462"/>
                </a:stretch>
              </a:blipFill>
              <a:ln/>
            </p:spPr>
            <p:txBody>
              <a:bodyPr/>
              <a:lstStyle/>
              <a:p>
                <a:r>
                  <a:rPr lang="zh-CN" altLang="en-US">
                    <a:noFill/>
                  </a:rPr>
                  <a:t> </a:t>
                </a:r>
              </a:p>
            </p:txBody>
          </p:sp>
        </mc:Fallback>
      </mc:AlternateContent>
      <p:sp>
        <p:nvSpPr>
          <p:cNvPr id="6" name="QC_6_EX.30_1#e524bbf66?vop=1&amp;pid=45c0f8404&amp;color=0,0,0&amp;vtp=1&amp;bbb=1&amp;hb=1"/>
          <p:cNvSpPr/>
          <p:nvPr/>
        </p:nvSpPr>
        <p:spPr>
          <a:xfrm>
            <a:off x="832104" y="3069010"/>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方案一中的抽取方式为有放回抽取</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所涉及的随机变量服从二项分布</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方案二中的抽取方式为不</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放回抽取</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所涉及的随机变量服从超几何分布</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1_1#e524bbf66?vop=1&amp;pid=45c0f8404&amp;color=0,0,0&amp;vtp=1&amp;bt=1&amp;bbb=1&amp;hb=1"/>
              <p:cNvSpPr/>
              <p:nvPr/>
            </p:nvSpPr>
            <p:spPr>
              <a:xfrm>
                <a:off x="832104" y="1080000"/>
                <a:ext cx="10533888" cy="365633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【解析】选项A,方案一中,有放回地摸球,每次摸取到红球的概率为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dirty="0">
                    <a:solidFill>
                      <a:srgbClr val="000000"/>
                    </a:solidFill>
                    <a:latin typeface="微软雅黑" pitchFamily="34" charset="0"/>
                    <a:ea typeface="微软雅黑" pitchFamily="34" charset="-122"/>
                    <a:cs typeface="微软雅黑" pitchFamily="34" charset="-120"/>
                  </a:rPr>
                  <a:t>,摸3次球,则取得红球的个数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,1,2,3,选项A正确.</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C,由选项A知，方案一中，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,1,2,3.</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方</a:t>
                </a:r>
                <a:r>
                  <a:rPr lang="en-US" altLang="zh-CN" sz="1800" b="0" i="0">
                    <a:solidFill>
                      <a:srgbClr val="000000"/>
                    </a:solidFill>
                    <a:latin typeface="微软雅黑" pitchFamily="34" charset="0"/>
                    <a:ea typeface="微软雅黑" pitchFamily="34" charset="-122"/>
                    <a:cs typeface="微软雅黑" pitchFamily="34" charset="-120"/>
                  </a:rPr>
                  <a:t>案二中</a:t>
                </a:r>
                <a:r>
                  <a:rPr lang="en-US" altLang="zh-CN" sz="1800" b="0" i="0" dirty="0">
                    <a:solidFill>
                      <a:srgbClr val="000000"/>
                    </a:solidFill>
                    <a:latin typeface="微软雅黑" pitchFamily="34" charset="0"/>
                    <a:ea typeface="微软雅黑" pitchFamily="34" charset="-122"/>
                    <a:cs typeface="微软雅黑" pitchFamily="34" charset="-120"/>
                  </a:rPr>
                  <a:t>,不放回地摸球,取得红球个数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服从超几何分布,则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𝑘</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,1,2,3.当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时,</a:t>
                </a:r>
                <a:endParaRPr lang="en-US" altLang="zh-CN" sz="1800" dirty="0"/>
              </a:p>
              <a:p>
                <a:pPr latinLnBrk="1">
                  <a:lnSpc>
                    <a:spcPts val="4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27</m:t>
                        </m:r>
                      </m:num>
                      <m:den>
                        <m:r>
                          <a:rPr lang="en-US" altLang="zh-CN" sz="1800" b="0" i="0">
                            <a:solidFill>
                              <a:srgbClr val="000000"/>
                            </a:solidFill>
                            <a:latin typeface="Cambria Math" pitchFamily="34" charset="0"/>
                            <a:ea typeface="Cambria Math" pitchFamily="34" charset="-122"/>
                            <a:cs typeface="Cambria Math" pitchFamily="34" charset="-120"/>
                          </a:rPr>
                          <m:t>512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56</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=0)&gt;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,故选项C错误.</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B,由二项分布及超几何分布的均值公式得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,故选项B正确.</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D,</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45</m:t>
                        </m:r>
                      </m:num>
                      <m:den>
                        <m:r>
                          <a:rPr lang="en-US" altLang="zh-CN" sz="1800" b="0" i="0">
                            <a:solidFill>
                              <a:srgbClr val="000000"/>
                            </a:solidFill>
                            <a:latin typeface="Cambria Math" pitchFamily="34" charset="0"/>
                            <a:ea typeface="Cambria Math" pitchFamily="34" charset="-122"/>
                            <a:cs typeface="Cambria Math" pitchFamily="34" charset="-120"/>
                          </a:rPr>
                          <m:t>64</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8−3</m:t>
                        </m:r>
                      </m:num>
                      <m:den>
                        <m:r>
                          <a:rPr lang="en-US" altLang="zh-CN" sz="1800" b="0" i="0">
                            <a:solidFill>
                              <a:srgbClr val="000000"/>
                            </a:solidFill>
                            <a:latin typeface="Cambria Math" pitchFamily="34" charset="0"/>
                            <a:ea typeface="Cambria Math" pitchFamily="34" charset="-122"/>
                            <a:cs typeface="Cambria Math" pitchFamily="34" charset="-120"/>
                          </a:rPr>
                          <m:t>8−1</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225</m:t>
                        </m:r>
                      </m:num>
                      <m:den>
                        <m:r>
                          <a:rPr lang="en-US" altLang="zh-CN" sz="1800" b="0" i="0">
                            <a:solidFill>
                              <a:srgbClr val="000000"/>
                            </a:solidFill>
                            <a:latin typeface="Cambria Math" pitchFamily="34" charset="0"/>
                            <a:ea typeface="Cambria Math" pitchFamily="34" charset="-122"/>
                            <a:cs typeface="Cambria Math" pitchFamily="34" charset="-120"/>
                          </a:rPr>
                          <m:t>448</m:t>
                        </m:r>
                      </m:den>
                    </m:f>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𝐷</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,故选项D正确</a:t>
                </a:r>
                <a:r>
                  <a:rPr lang="en-US" altLang="zh-CN" sz="1800" b="0" i="0">
                    <a:solidFill>
                      <a:srgbClr val="000000"/>
                    </a:solidFill>
                    <a:latin typeface="微软雅黑" pitchFamily="34" charset="0"/>
                    <a:ea typeface="微软雅黑" pitchFamily="34" charset="-122"/>
                    <a:cs typeface="微软雅黑" pitchFamily="34" charset="-120"/>
                  </a:rPr>
                  <a:t>.故选</a:t>
                </a:r>
              </a:p>
              <a:p>
                <a:pPr latinLnBrk="1">
                  <a:lnSpc>
                    <a:spcPts val="31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31_1#e524bbf66?vop=1&amp;pid=45c0f8404&amp;color=0,0,0&amp;vtp=1&amp;bt=1&amp;bbb=1&amp;hb=1"/>
              <p:cNvSpPr>
                <a:spLocks noRot="1" noChangeAspect="1" noMove="1" noResize="1" noEditPoints="1" noAdjustHandles="1" noChangeArrowheads="1" noChangeShapeType="1" noTextEdit="1"/>
              </p:cNvSpPr>
              <p:nvPr/>
            </p:nvSpPr>
            <p:spPr>
              <a:xfrm>
                <a:off x="832104" y="1080000"/>
                <a:ext cx="10533888" cy="3656330"/>
              </a:xfrm>
              <a:prstGeom prst="rect">
                <a:avLst/>
              </a:prstGeom>
              <a:blipFill>
                <a:blip r:embed="rId3"/>
                <a:stretch>
                  <a:fillRect l="-1389" r="-752" b="-3833"/>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f32b91a17.fixed?pid=5f74cc87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第七章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随机变量及其分布</a:t>
            </a:r>
            <a:endParaRPr lang="en-US" altLang="zh-CN" sz="4400" dirty="0"/>
          </a:p>
        </p:txBody>
      </p:sp>
      <p:sp>
        <p:nvSpPr>
          <p:cNvPr id="3" name="C_2_BD#f32b91a17.fixed?pid=5f74cc87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7.4</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二项分布与超几何分布</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2_1#be3ae4508?vop=1&amp;pid=45c0f8404&amp;color=0,0,0&amp;vtp=1&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DeepSeek</m:t>
                    </m:r>
                  </m:oMath>
                </a14:m>
                <a:r>
                  <a:rPr lang="en-US" altLang="zh-CN" sz="1800" b="0" i="0" dirty="0">
                    <a:solidFill>
                      <a:srgbClr val="000000"/>
                    </a:solidFill>
                    <a:latin typeface="微软雅黑" pitchFamily="34" charset="0"/>
                    <a:ea typeface="微软雅黑" pitchFamily="34" charset="-122"/>
                    <a:cs typeface="微软雅黑" pitchFamily="34" charset="-120"/>
                  </a:rPr>
                  <a:t>是一款知名的人工智能模型．某公司为提升其应用能力，组织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两个部门全体员工共60</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人参加培训</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32_1#be3ae4508?vop=1&amp;pid=45c0f8404&amp;color=0,0,0&amp;vtp=1&amp;bt=1&amp;bbb=1&amp;hb=1"/>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3"/>
                <a:stretch>
                  <a:fillRect l="-1389" r="-463"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33_1#a12736dfe?vop=1&amp;pid=be3ae4508&amp;color=0,0,0&amp;vtp=1&amp;bbb=1&amp;hb=1"/>
              <p:cNvSpPr/>
              <p:nvPr/>
            </p:nvSpPr>
            <p:spPr>
              <a:xfrm>
                <a:off x="832104" y="1863717"/>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（1）此次培训的员工中有6名部门领导，其中有4人来自</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部门．从这6名部门领导中随机选取2人，记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表示选取的</a:t>
                </a:r>
                <a:r>
                  <a:rPr lang="en-US" altLang="zh-CN" b="0" i="0" dirty="0">
                    <a:solidFill>
                      <a:srgbClr val="000000"/>
                    </a:solidFill>
                    <a:latin typeface="微软雅黑" pitchFamily="34" charset="0"/>
                    <a:ea typeface="微软雅黑" pitchFamily="34" charset="-122"/>
                    <a:cs typeface="微软雅黑" pitchFamily="34" charset="-120"/>
                  </a:rPr>
                  <a:t>2人中来自</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微软雅黑" pitchFamily="34" charset="-122"/>
                    <a:cs typeface="微软雅黑" pitchFamily="34" charset="-120"/>
                  </a:rPr>
                  <a:t>部门的人数，求随机变量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的分布列、期望及方差.</a:t>
                </a:r>
                <a:endParaRPr lang="en-US" altLang="zh-CN" dirty="0"/>
              </a:p>
            </p:txBody>
          </p:sp>
        </mc:Choice>
        <mc:Fallback>
          <p:sp>
            <p:nvSpPr>
              <p:cNvPr id="3" name="QO_7_BD.33_1#a12736dfe?vop=1&amp;pid=be3ae4508&amp;color=0,0,0&amp;vtp=1&amp;bbb=1&amp;hb=1"/>
              <p:cNvSpPr>
                <a:spLocks noRot="1" noChangeAspect="1" noMove="1" noResize="1" noEditPoints="1" noAdjustHandles="1" noChangeArrowheads="1" noChangeShapeType="1" noTextEdit="1"/>
              </p:cNvSpPr>
              <p:nvPr/>
            </p:nvSpPr>
            <p:spPr>
              <a:xfrm>
                <a:off x="832104" y="1863717"/>
                <a:ext cx="10533888" cy="770255"/>
              </a:xfrm>
              <a:prstGeom prst="rect">
                <a:avLst/>
              </a:prstGeom>
              <a:blipFill>
                <a:blip r:embed="rId4"/>
                <a:stretch>
                  <a:fillRect l="-1389" b="-18254"/>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AN.34_1#a12736dfe?vop=1&amp;pid=be3ae4508&amp;color=0,0,0&amp;vtp=1&amp;bt=1&amp;bbb=1"/>
              <p:cNvSpPr/>
              <p:nvPr/>
            </p:nvSpPr>
            <p:spPr>
              <a:xfrm>
                <a:off x="832104" y="1080000"/>
                <a:ext cx="10533888" cy="2370455"/>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【解】由题意可知，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,1,2，</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2</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2</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2</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6</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以随机变量</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2" name="QO_7_AN.34_1#a12736dfe?vop=1&amp;pid=be3ae4508&amp;color=0,0,0&amp;vtp=1&amp;bt=1&amp;bbb=1"/>
              <p:cNvSpPr>
                <a:spLocks noRot="1" noChangeAspect="1" noMove="1" noResize="1" noEditPoints="1" noAdjustHandles="1" noChangeArrowheads="1" noChangeShapeType="1" noTextEdit="1"/>
              </p:cNvSpPr>
              <p:nvPr/>
            </p:nvSpPr>
            <p:spPr>
              <a:xfrm>
                <a:off x="832104" y="1080000"/>
                <a:ext cx="10533888" cy="2370455"/>
              </a:xfrm>
              <a:prstGeom prst="rect">
                <a:avLst/>
              </a:prstGeom>
              <a:blipFill>
                <a:blip r:embed="rId3"/>
                <a:stretch>
                  <a:fillRect l="-1389" b="-617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2" name="QO_7_AN.34_2#a12736dfe?colgroup=6,18,18,11&amp;vop=1&amp;pid=be3ae4508&amp;color=0,0,0&amp;vtp=1&amp;bbb=1"/>
              <p:cNvGraphicFramePr>
                <a:graphicFrameLocks noGrp="1"/>
              </p:cNvGraphicFramePr>
              <p:nvPr>
                <p:extLst>
                  <p:ext uri="{D42A27DB-BD31-4B8C-83A1-F6EECF244321}">
                    <p14:modId xmlns:p14="http://schemas.microsoft.com/office/powerpoint/2010/main" val="2294391680"/>
                  </p:ext>
                </p:extLst>
              </p:nvPr>
            </p:nvGraphicFramePr>
            <p:xfrm>
              <a:off x="832104" y="3571232"/>
              <a:ext cx="10497312" cy="749745"/>
            </p:xfrm>
            <a:graphic>
              <a:graphicData uri="http://schemas.openxmlformats.org/drawingml/2006/table">
                <a:tbl>
                  <a:tblPr/>
                  <a:tblGrid>
                    <a:gridCol w="1261872">
                      <a:extLst>
                        <a:ext uri="{9D8B030D-6E8A-4147-A177-3AD203B41FA5}">
                          <a16:colId xmlns:a16="http://schemas.microsoft.com/office/drawing/2014/main" val="20000"/>
                        </a:ext>
                      </a:extLst>
                    </a:gridCol>
                    <a:gridCol w="3465576">
                      <a:extLst>
                        <a:ext uri="{9D8B030D-6E8A-4147-A177-3AD203B41FA5}">
                          <a16:colId xmlns:a16="http://schemas.microsoft.com/office/drawing/2014/main" val="20001"/>
                        </a:ext>
                      </a:extLst>
                    </a:gridCol>
                    <a:gridCol w="3465576">
                      <a:extLst>
                        <a:ext uri="{9D8B030D-6E8A-4147-A177-3AD203B41FA5}">
                          <a16:colId xmlns:a16="http://schemas.microsoft.com/office/drawing/2014/main" val="20002"/>
                        </a:ext>
                      </a:extLst>
                    </a:gridCol>
                    <a:gridCol w="2304288">
                      <a:extLst>
                        <a:ext uri="{9D8B030D-6E8A-4147-A177-3AD203B41FA5}">
                          <a16:colId xmlns:a16="http://schemas.microsoft.com/office/drawing/2014/main" val="20003"/>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721">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8</m:t>
                                  </m:r>
                                </m:num>
                                <m:den>
                                  <m:r>
                                    <a:rPr lang="en-US" altLang="zh-CN" sz="1400" b="0" i="0" spc="-10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2</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2" name="QO_7_AN.34_2#a12736dfe?colgroup=6,18,18,11&amp;vop=1&amp;pid=be3ae4508&amp;color=0,0,0&amp;vtp=1&amp;bbb=1"/>
              <p:cNvGraphicFramePr>
                <a:graphicFrameLocks noGrp="1"/>
              </p:cNvGraphicFramePr>
              <p:nvPr>
                <p:extLst>
                  <p:ext uri="{D42A27DB-BD31-4B8C-83A1-F6EECF244321}">
                    <p14:modId xmlns:p14="http://schemas.microsoft.com/office/powerpoint/2010/main" val="2294391680"/>
                  </p:ext>
                </p:extLst>
              </p:nvPr>
            </p:nvGraphicFramePr>
            <p:xfrm>
              <a:off x="832104" y="3571232"/>
              <a:ext cx="10497312" cy="749745"/>
            </p:xfrm>
            <a:graphic>
              <a:graphicData uri="http://schemas.openxmlformats.org/drawingml/2006/table">
                <a:tbl>
                  <a:tblPr/>
                  <a:tblGrid>
                    <a:gridCol w="1261872">
                      <a:extLst>
                        <a:ext uri="{9D8B030D-6E8A-4147-A177-3AD203B41FA5}">
                          <a16:colId xmlns:a16="http://schemas.microsoft.com/office/drawing/2014/main" val="20000"/>
                        </a:ext>
                      </a:extLst>
                    </a:gridCol>
                    <a:gridCol w="3465576">
                      <a:extLst>
                        <a:ext uri="{9D8B030D-6E8A-4147-A177-3AD203B41FA5}">
                          <a16:colId xmlns:a16="http://schemas.microsoft.com/office/drawing/2014/main" val="20001"/>
                        </a:ext>
                      </a:extLst>
                    </a:gridCol>
                    <a:gridCol w="3465576">
                      <a:extLst>
                        <a:ext uri="{9D8B030D-6E8A-4147-A177-3AD203B41FA5}">
                          <a16:colId xmlns:a16="http://schemas.microsoft.com/office/drawing/2014/main" val="20002"/>
                        </a:ext>
                      </a:extLst>
                    </a:gridCol>
                    <a:gridCol w="2304288">
                      <a:extLst>
                        <a:ext uri="{9D8B030D-6E8A-4147-A177-3AD203B41FA5}">
                          <a16:colId xmlns:a16="http://schemas.microsoft.com/office/drawing/2014/main" val="20003"/>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3" t="-1923" r="-733333" b="-142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72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3" t="-73611" r="-733333"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6555" t="-73611" r="-166784"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6555" t="-73611" r="-66784"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56085" t="-73611" r="-529" b="-2778"/>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7_AN.34_3#a12736dfe?vop=1&amp;pid=be3ae4508&amp;color=0,0,0&amp;vtp=1&amp;bbb=1"/>
              <p:cNvSpPr/>
              <p:nvPr/>
            </p:nvSpPr>
            <p:spPr>
              <a:xfrm>
                <a:off x="832104" y="4460232"/>
                <a:ext cx="10533888" cy="535559"/>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期望</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，方差</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16</m:t>
                        </m:r>
                      </m:num>
                      <m:den>
                        <m:r>
                          <a:rPr lang="en-US" altLang="zh-CN" sz="1800" b="0" i="0">
                            <a:solidFill>
                              <a:srgbClr val="FF0000"/>
                            </a:solidFill>
                            <a:latin typeface="Cambria Math" pitchFamily="34" charset="0"/>
                            <a:ea typeface="Cambria Math" pitchFamily="34" charset="-122"/>
                            <a:cs typeface="Cambria Math" pitchFamily="34" charset="-120"/>
                          </a:rPr>
                          <m:t>45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7_AN.34_3#a12736dfe?vop=1&amp;pid=be3ae4508&amp;color=0,0,0&amp;vtp=1&amp;bbb=1"/>
              <p:cNvSpPr>
                <a:spLocks noRot="1" noChangeAspect="1" noMove="1" noResize="1" noEditPoints="1" noAdjustHandles="1" noChangeArrowheads="1" noChangeShapeType="1" noTextEdit="1"/>
              </p:cNvSpPr>
              <p:nvPr/>
            </p:nvSpPr>
            <p:spPr>
              <a:xfrm>
                <a:off x="832104" y="4460232"/>
                <a:ext cx="10533888" cy="535559"/>
              </a:xfrm>
              <a:prstGeom prst="rect">
                <a:avLst/>
              </a:prstGeom>
              <a:blipFill>
                <a:blip r:embed="rId5"/>
                <a:stretch>
                  <a:fillRect l="-1389" b="-14773"/>
                </a:stretch>
              </a:blipFill>
              <a:ln/>
            </p:spPr>
            <p:txBody>
              <a:bodyPr/>
              <a:lstStyle/>
              <a:p>
                <a:r>
                  <a:rPr lang="zh-CN" altLang="en-US">
                    <a:noFill/>
                  </a:rPr>
                  <a:t> </a:t>
                </a:r>
              </a:p>
            </p:txBody>
          </p:sp>
        </mc:Fallback>
      </mc:AlternateContent>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5_1#c708d994f?vop=1&amp;pid=be3ae4508&amp;color=0,0,0&amp;vtp=1&amp;bt=1&amp;bbb=1&amp;hb=1"/>
              <p:cNvSpPr/>
              <p:nvPr/>
            </p:nvSpPr>
            <p:spPr>
              <a:xfrm>
                <a:off x="832104" y="1080000"/>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（2）若每位员工经过培训后合格的概率为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，经预测，</a:t>
                </a:r>
                <a:r>
                  <a:rPr lang="en-US" altLang="zh-CN" sz="1800" b="0" i="0">
                    <a:solidFill>
                      <a:srgbClr val="000000"/>
                    </a:solidFill>
                    <a:latin typeface="微软雅黑" pitchFamily="34" charset="0"/>
                    <a:ea typeface="微软雅黑" pitchFamily="34" charset="-122"/>
                    <a:cs typeface="微软雅黑" pitchFamily="34" charset="-120"/>
                  </a:rPr>
                  <a:t>培训合格的员工每人每年平均为公司创造利润20</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万元</a:t>
                </a:r>
                <a:r>
                  <a:rPr lang="en-US" altLang="zh-CN" sz="1800" b="0" i="0" dirty="0">
                    <a:solidFill>
                      <a:srgbClr val="000000"/>
                    </a:solidFill>
                    <a:latin typeface="微软雅黑" pitchFamily="34" charset="0"/>
                    <a:ea typeface="微软雅黑" pitchFamily="34" charset="-122"/>
                    <a:cs typeface="微软雅黑" pitchFamily="34" charset="-120"/>
                  </a:rPr>
                  <a:t>，培训未合格的员工每人每年平均为公司创造利润10万元，</a:t>
                </a:r>
                <a:r>
                  <a:rPr lang="en-US" altLang="zh-CN" sz="1800" b="0" i="0">
                    <a:solidFill>
                      <a:srgbClr val="000000"/>
                    </a:solidFill>
                    <a:latin typeface="微软雅黑" pitchFamily="34" charset="0"/>
                    <a:ea typeface="微软雅黑" pitchFamily="34" charset="-122"/>
                    <a:cs typeface="微软雅黑" pitchFamily="34" charset="-120"/>
                  </a:rPr>
                  <a:t>且公司每年为参加培训的每位员工支付2</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万元的其他成本和费用</a:t>
                </a:r>
                <a:r>
                  <a:rPr lang="en-US" altLang="zh-CN" sz="1800" b="0" i="0" dirty="0">
                    <a:solidFill>
                      <a:srgbClr val="000000"/>
                    </a:solidFill>
                    <a:latin typeface="微软雅黑" pitchFamily="34" charset="0"/>
                    <a:ea typeface="微软雅黑" pitchFamily="34" charset="-122"/>
                    <a:cs typeface="微软雅黑" pitchFamily="34" charset="-120"/>
                  </a:rPr>
                  <a:t>．试估计该公司</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两部门员工经培训后为公司创造的年利润（公司年利润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员</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工创造的利润</a:t>
                </a:r>
                <a:r>
                  <a:rPr lang="en-US" altLang="zh-CN" b="0" i="0" dirty="0">
                    <a:solidFill>
                      <a:srgbClr val="000000"/>
                    </a:solidFill>
                    <a:latin typeface="微软雅黑" pitchFamily="34" charset="0"/>
                    <a:ea typeface="微软雅黑" pitchFamily="34" charset="-122"/>
                    <a:cs typeface="微软雅黑" pitchFamily="34" charset="-120"/>
                  </a:rPr>
                  <a:t>-其他成本和费用）．</a:t>
                </a:r>
                <a:endParaRPr lang="en-US" altLang="zh-CN" dirty="0"/>
              </a:p>
            </p:txBody>
          </p:sp>
        </mc:Choice>
        <mc:Fallback>
          <p:sp>
            <p:nvSpPr>
              <p:cNvPr id="2" name="QO_7_BD.35_1#c708d994f?vop=1&amp;pid=be3ae4508&amp;color=0,0,0&amp;vtp=1&amp;bt=1&amp;bbb=1&amp;hb=1"/>
              <p:cNvSpPr>
                <a:spLocks noRot="1" noChangeAspect="1" noMove="1" noResize="1" noEditPoints="1" noAdjustHandles="1" noChangeArrowheads="1" noChangeShapeType="1" noTextEdit="1"/>
              </p:cNvSpPr>
              <p:nvPr/>
            </p:nvSpPr>
            <p:spPr>
              <a:xfrm>
                <a:off x="832104" y="1080000"/>
                <a:ext cx="10533888" cy="1611630"/>
              </a:xfrm>
              <a:prstGeom prst="rect">
                <a:avLst/>
              </a:prstGeom>
              <a:blipFill>
                <a:blip r:embed="rId3"/>
                <a:stretch>
                  <a:fillRect l="-1389" r="-810" b="-86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6_1#c708d994f?vop=1&amp;pid=be3ae4508&amp;color=0,0,0&amp;vtp=1&amp;bbb=1&amp;hb=1"/>
              <p:cNvSpPr/>
              <p:nvPr/>
            </p:nvSpPr>
            <p:spPr>
              <a:xfrm>
                <a:off x="832104" y="2697535"/>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800" b="0" i="0" dirty="0">
                    <a:solidFill>
                      <a:srgbClr val="FF0000"/>
                    </a:solidFill>
                    <a:latin typeface="微软雅黑" pitchFamily="34" charset="0"/>
                    <a:ea typeface="微软雅黑" pitchFamily="34" charset="-122"/>
                    <a:cs typeface="微软雅黑" pitchFamily="34" charset="-120"/>
                  </a:rPr>
                  <a:t>为经过培训后合格的人数，则不合格人数为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60−</m:t>
                    </m:r>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800" b="0" i="0" dirty="0">
                    <a:solidFill>
                      <a:srgbClr val="FF0000"/>
                    </a:solidFill>
                    <a:latin typeface="微软雅黑" pitchFamily="34" charset="0"/>
                    <a:ea typeface="微软雅黑" pitchFamily="34" charset="-122"/>
                    <a:cs typeface="微软雅黑" pitchFamily="34" charset="-120"/>
                  </a:rPr>
                  <a:t>，易知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(60,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，期望</a:t>
                </a:r>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)=60×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=40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两部门员工经培训后为公司创造的年利润为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𝑌</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=20</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+10(60−</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)=10</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+600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（万元），</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r>
                  <a:rPr lang="en-US" altLang="zh-CN" sz="1800" b="0" i="0">
                    <a:solidFill>
                      <a:srgbClr val="FF0000"/>
                    </a:solidFill>
                    <a:latin typeface="微软雅黑" pitchFamily="34" charset="0"/>
                    <a:ea typeface="微软雅黑" pitchFamily="34" charset="-122"/>
                    <a:cs typeface="微软雅黑" pitchFamily="34" charset="-120"/>
                  </a:rPr>
                  <a:t>期望</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(10</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+600)=10</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)+600=10×40+600=1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（万元</a:t>
                </a:r>
                <a:r>
                  <a:rPr lang="en-US" altLang="zh-CN" sz="1800" b="0" i="0">
                    <a:solidFill>
                      <a:srgbClr val="FF0000"/>
                    </a:solidFill>
                    <a:latin typeface="微软雅黑" pitchFamily="34" charset="0"/>
                    <a:ea typeface="微软雅黑" pitchFamily="34" charset="-122"/>
                    <a:cs typeface="微软雅黑" pitchFamily="34" charset="-120"/>
                  </a:rPr>
                  <a:t>），所以公司的年利润为</a:t>
                </a:r>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000−2×60=880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（万元）.</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所以估计该公司</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𝐴</m:t>
                    </m:r>
                  </m:oMath>
                </a14:m>
                <a:r>
                  <a:rPr lang="en-US" altLang="zh-CN"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两部门员工经培训后为公司创造的年利润为880万元.</a:t>
                </a:r>
                <a:endParaRPr lang="en-US" altLang="zh-CN" dirty="0"/>
              </a:p>
            </p:txBody>
          </p:sp>
        </mc:Choice>
        <mc:Fallback>
          <p:sp>
            <p:nvSpPr>
              <p:cNvPr id="3" name="QO_7_AN.36_1#c708d994f?vop=1&amp;pid=be3ae4508&amp;color=0,0,0&amp;vtp=1&amp;bbb=1&amp;hb=1"/>
              <p:cNvSpPr>
                <a:spLocks noRot="1" noChangeAspect="1" noMove="1" noResize="1" noEditPoints="1" noAdjustHandles="1" noChangeArrowheads="1" noChangeShapeType="1" noTextEdit="1"/>
              </p:cNvSpPr>
              <p:nvPr/>
            </p:nvSpPr>
            <p:spPr>
              <a:xfrm>
                <a:off x="832104" y="2697535"/>
                <a:ext cx="10533888" cy="2449830"/>
              </a:xfrm>
              <a:prstGeom prst="rect">
                <a:avLst/>
              </a:prstGeom>
              <a:blipFill>
                <a:blip r:embed="rId4"/>
                <a:stretch>
                  <a:fillRect l="-1389"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7ae86a7e2.fixed?pid=f32b91a17&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7.4.2</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超几何分布</a:t>
            </a:r>
            <a:endParaRPr lang="en-US" altLang="zh-CN" sz="4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b6220210c?vop=1&amp;pid=f6cd42721&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下列随机事件中的随机变量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服从超几何分布的是(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1_1#b6220210c?vop=1&amp;pid=f6cd42721&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6_AN.2_1#b6220210c.bracket?vop=1&amp;pid=f6cd42721&amp;color=0,0,0&amp;vpa=1&amp;vtp=1"/>
          <p:cNvSpPr/>
          <p:nvPr/>
        </p:nvSpPr>
        <p:spPr>
          <a:xfrm>
            <a:off x="6272498"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4" name="QC_6_BD.1_2#b6220210c.choices?vop=1&amp;pid=f6cd42721&amp;color=0,0,0&amp;vtp=1&amp;bbb=1"/>
              <p:cNvSpPr/>
              <p:nvPr/>
            </p:nvSpPr>
            <p:spPr>
              <a:xfrm>
                <a:off x="832104" y="1447030"/>
                <a:ext cx="1053388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将一枚硬币连抛3次，记正面向上的次数为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盒中有4个白球和3个黑球，每次从中摸出1个球且不放回，记第一次摸出黑球时摸取的总次数为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某射手的射击命中率为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800" b="0" i="0" dirty="0">
                    <a:solidFill>
                      <a:srgbClr val="000000"/>
                    </a:solidFill>
                    <a:latin typeface="微软雅黑" pitchFamily="34" charset="0"/>
                    <a:ea typeface="微软雅黑" pitchFamily="34" charset="-122"/>
                    <a:cs typeface="微软雅黑" pitchFamily="34" charset="-120"/>
                  </a:rPr>
                  <a:t>，现对目标射击1次，记命中的次数为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从7名男生、3名女生共10名学生干部中随机选出5名学生干部，记选出女生的人数为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_2#b6220210c.choices?vop=1&amp;pid=f6cd42721&amp;color=0,0,0&amp;vtp=1&amp;bbb=1"/>
              <p:cNvSpPr>
                <a:spLocks noRot="1" noChangeAspect="1" noMove="1" noResize="1" noEditPoints="1" noAdjustHandles="1" noChangeArrowheads="1" noChangeShapeType="1" noTextEdit="1"/>
              </p:cNvSpPr>
              <p:nvPr/>
            </p:nvSpPr>
            <p:spPr>
              <a:xfrm>
                <a:off x="832104" y="1447030"/>
                <a:ext cx="10533888" cy="1604010"/>
              </a:xfrm>
              <a:prstGeom prst="rect">
                <a:avLst/>
              </a:prstGeom>
              <a:blipFill>
                <a:blip r:embed="rId4"/>
                <a:stretch>
                  <a:fillRect l="-1389" b="-950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_1#b6220210c?vop=1&amp;pid=f6cd42721&amp;color=0,0,0&amp;vtp=1&amp;bbb=1&amp;hb=1"/>
              <p:cNvSpPr/>
              <p:nvPr/>
            </p:nvSpPr>
            <p:spPr>
              <a:xfrm>
                <a:off x="832104" y="3047230"/>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【解析】对于A,将一枚硬币连抛3次,正面向上的次数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服从二项分布,A错误；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B,盒中有4个白球和3个黑球,每次从中摸出1个球且不放回,随机变量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表示第一次摸出黑球时摸取的总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次数</a:t>
                </a:r>
                <a:r>
                  <a:rPr lang="en-US" altLang="zh-CN" sz="1800" b="0" i="0" dirty="0">
                    <a:solidFill>
                      <a:srgbClr val="000000"/>
                    </a:solidFill>
                    <a:latin typeface="微软雅黑" pitchFamily="34" charset="0"/>
                    <a:ea typeface="微软雅黑" pitchFamily="34" charset="-122"/>
                    <a:cs typeface="微软雅黑" pitchFamily="34" charset="-120"/>
                  </a:rPr>
                  <a:t>，不是超几何分布,B错误；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C,某射手的命中率为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800" b="0" i="0" dirty="0">
                    <a:solidFill>
                      <a:srgbClr val="000000"/>
                    </a:solidFill>
                    <a:latin typeface="微软雅黑" pitchFamily="34" charset="0"/>
                    <a:ea typeface="微软雅黑" pitchFamily="34" charset="-122"/>
                    <a:cs typeface="微软雅黑" pitchFamily="34" charset="-120"/>
                  </a:rPr>
                  <a:t>,现对目标射击1次,随机变量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的值可能是0和1，所以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服从两点分布,C错误；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D,从7名男生、3名女生共10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名学生干部中随机选出</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名学生干部,记选出女生的人数为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服从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超几何分布</a:t>
                </a:r>
                <a:r>
                  <a:rPr lang="en-US" altLang="zh-CN" b="0" i="0" dirty="0">
                    <a:solidFill>
                      <a:srgbClr val="000000"/>
                    </a:solidFill>
                    <a:latin typeface="微软雅黑" pitchFamily="34" charset="0"/>
                    <a:ea typeface="微软雅黑" pitchFamily="34" charset="-122"/>
                    <a:cs typeface="微软雅黑" pitchFamily="34" charset="-120"/>
                  </a:rPr>
                  <a:t>,D正确.故选D.</a:t>
                </a:r>
                <a:endParaRPr lang="en-US" altLang="zh-CN" dirty="0"/>
              </a:p>
            </p:txBody>
          </p:sp>
        </mc:Choice>
        <mc:Fallback>
          <p:sp>
            <p:nvSpPr>
              <p:cNvPr id="5" name="QC_6_AS.3_1#b6220210c?vop=1&amp;pid=f6cd42721&amp;color=0,0,0&amp;vtp=1&amp;bbb=1&amp;hb=1"/>
              <p:cNvSpPr>
                <a:spLocks noRot="1" noChangeAspect="1" noMove="1" noResize="1" noEditPoints="1" noAdjustHandles="1" noChangeArrowheads="1" noChangeShapeType="1" noTextEdit="1"/>
              </p:cNvSpPr>
              <p:nvPr/>
            </p:nvSpPr>
            <p:spPr>
              <a:xfrm>
                <a:off x="832104" y="3047230"/>
                <a:ext cx="10533888" cy="2449830"/>
              </a:xfrm>
              <a:prstGeom prst="rect">
                <a:avLst/>
              </a:prstGeom>
              <a:blipFill>
                <a:blip r:embed="rId5"/>
                <a:stretch>
                  <a:fillRect l="-1389" r="-1157"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2#b6220210c?vop=1&amp;pid=f6cd42721&amp;color=0,0,0&amp;mp=1&amp;vtp=1&amp;bt=1&amp;bb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关键点拨</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超</a:t>
                </a:r>
                <a:r>
                  <a:rPr lang="en-US" altLang="zh-CN" sz="1800" b="0" i="0">
                    <a:solidFill>
                      <a:srgbClr val="000000"/>
                    </a:solidFill>
                    <a:latin typeface="微软雅黑" pitchFamily="34" charset="0"/>
                    <a:ea typeface="楷体" pitchFamily="34" charset="-122"/>
                    <a:cs typeface="微软雅黑" pitchFamily="34" charset="-120"/>
                  </a:rPr>
                  <a:t>几何分布必须满足以下两点</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楷体" pitchFamily="34" charset="-122"/>
                    <a:cs typeface="微软雅黑" pitchFamily="34" charset="-120"/>
                  </a:rPr>
                  <a:t>件的物品只分为两类</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件甲类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或次品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其余的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件为乙类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或正品</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表示从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800" b="0" i="0" dirty="0">
                    <a:solidFill>
                      <a:srgbClr val="000000"/>
                    </a:solidFill>
                    <a:latin typeface="微软雅黑" pitchFamily="34" charset="0"/>
                    <a:ea typeface="楷体" pitchFamily="34" charset="-122"/>
                    <a:cs typeface="微软雅黑" pitchFamily="34" charset="-120"/>
                  </a:rPr>
                  <a:t>件物品中任取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其中所含甲类物品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或次品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的件数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AS.3_2#b6220210c?vop=1&amp;pid=f6cd42721&amp;color=0,0,0&amp;mp=1&amp;vtp=1&amp;bt=1&amp;bbb=1"/>
              <p:cNvSpPr>
                <a:spLocks noRot="1" noChangeAspect="1" noMove="1" noResize="1" noEditPoints="1" noAdjustHandles="1" noChangeArrowheads="1" noChangeShapeType="1" noTextEdit="1"/>
              </p:cNvSpPr>
              <p:nvPr/>
            </p:nvSpPr>
            <p:spPr>
              <a:xfrm>
                <a:off x="832104" y="1080000"/>
                <a:ext cx="10533888" cy="1608455"/>
              </a:xfrm>
              <a:prstGeom prst="rect">
                <a:avLst/>
              </a:prstGeom>
              <a:blipFill>
                <a:blip r:embed="rId3"/>
                <a:stretch>
                  <a:fillRect l="-1389" r="-1042" b="-9091"/>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cebfa92ec?vop=1&amp;pid=f6cd42721&amp;color=0,0,0&amp;vtp=1&amp;bt=1&amp;bbb=1&amp;hb=1"/>
              <p:cNvSpPr/>
              <p:nvPr/>
            </p:nvSpPr>
            <p:spPr>
              <a:xfrm>
                <a:off x="832104" y="1080000"/>
                <a:ext cx="10533888" cy="838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一箱猕猴桃共有20个，其中有若干个为烂果（烂果率低于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），从这一箱猕猴桃中任取2个，</a:t>
                </a:r>
                <a:r>
                  <a:rPr lang="en-US" altLang="zh-CN" sz="1800" b="0" i="0">
                    <a:solidFill>
                      <a:srgbClr val="000000"/>
                    </a:solidFill>
                    <a:latin typeface="微软雅黑" pitchFamily="34" charset="0"/>
                    <a:ea typeface="微软雅黑" pitchFamily="34" charset="-122"/>
                    <a:cs typeface="微软雅黑" pitchFamily="34" charset="-120"/>
                  </a:rPr>
                  <a:t>恰有1</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个烂果的概率为</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42</m:t>
                        </m:r>
                      </m:num>
                      <m:den>
                        <m:r>
                          <a:rPr lang="en-US" altLang="zh-CN" b="0" i="0">
                            <a:solidFill>
                              <a:srgbClr val="000000"/>
                            </a:solidFill>
                            <a:latin typeface="Cambria Math" pitchFamily="34" charset="0"/>
                            <a:ea typeface="Cambria Math" pitchFamily="34" charset="-122"/>
                            <a:cs typeface="Cambria Math" pitchFamily="34" charset="-120"/>
                          </a:rPr>
                          <m:t>95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则这箱猕猴桃的烂果个数为(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C_6_BD.4_1#cebfa92ec?vop=1&amp;pid=f6cd42721&amp;color=0,0,0&amp;vtp=1&amp;bt=1&amp;bbb=1&amp;hb=1"/>
              <p:cNvSpPr>
                <a:spLocks noRot="1" noChangeAspect="1" noMove="1" noResize="1" noEditPoints="1" noAdjustHandles="1" noChangeArrowheads="1" noChangeShapeType="1" noTextEdit="1"/>
              </p:cNvSpPr>
              <p:nvPr/>
            </p:nvSpPr>
            <p:spPr>
              <a:xfrm>
                <a:off x="832104" y="1080000"/>
                <a:ext cx="10533888" cy="838200"/>
              </a:xfrm>
              <a:prstGeom prst="rect">
                <a:avLst/>
              </a:prstGeom>
              <a:blipFill>
                <a:blip r:embed="rId3"/>
                <a:stretch>
                  <a:fillRect l="-1389" r="-579" b="-9420"/>
                </a:stretch>
              </a:blipFill>
              <a:ln/>
            </p:spPr>
            <p:txBody>
              <a:bodyPr/>
              <a:lstStyle/>
              <a:p>
                <a:r>
                  <a:rPr lang="zh-CN" altLang="en-US">
                    <a:noFill/>
                  </a:rPr>
                  <a:t> </a:t>
                </a:r>
              </a:p>
            </p:txBody>
          </p:sp>
        </mc:Fallback>
      </mc:AlternateContent>
      <p:sp>
        <p:nvSpPr>
          <p:cNvPr id="3" name="QC_6_AN.5_1#cebfa92ec.bracket?vop=1&amp;pid=f6cd42721&amp;color=0,0,0&amp;vpa=2&amp;vtp=1"/>
          <p:cNvSpPr/>
          <p:nvPr/>
        </p:nvSpPr>
        <p:spPr>
          <a:xfrm>
            <a:off x="5781135" y="1615114"/>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p:sp>
        <p:nvSpPr>
          <p:cNvPr id="4" name="QC_6_BD.4_2#cebfa92ec.choices?vop=1&amp;pid=f6cd42721&amp;color=0,0,0&amp;vtp=1&amp;bbb=1"/>
          <p:cNvSpPr/>
          <p:nvPr/>
        </p:nvSpPr>
        <p:spPr>
          <a:xfrm>
            <a:off x="832104" y="1925502"/>
            <a:ext cx="10533888" cy="360680"/>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7</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5" name="QC_6_AS.6_1#cebfa92ec?vop=1&amp;pid=f6cd42721&amp;color=0,0,0&amp;vtp=1&amp;bbb=1&amp;hb=1"/>
              <p:cNvSpPr/>
              <p:nvPr/>
            </p:nvSpPr>
            <p:spPr>
              <a:xfrm>
                <a:off x="832104" y="2289992"/>
                <a:ext cx="10533888" cy="228473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【解析】设这一箱猕猴桃中有</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个烂果.由超几何分布,得</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20−</m:t>
                            </m:r>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(20−</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190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42</m:t>
                        </m:r>
                      </m:num>
                      <m:den>
                        <m:r>
                          <a:rPr lang="en-US" altLang="zh-CN" sz="1800" b="0" i="0">
                            <a:solidFill>
                              <a:srgbClr val="000000"/>
                            </a:solidFill>
                            <a:latin typeface="Cambria Math" pitchFamily="34" charset="0"/>
                            <a:ea typeface="Cambria Math" pitchFamily="34" charset="-122"/>
                            <a:cs typeface="Cambria Math" pitchFamily="34" charset="-120"/>
                          </a:rPr>
                          <m:t>95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提示：超几何分布概率公式</a:t>
                </a:r>
                <a:endParaRPr lang="en-US" altLang="zh-CN" sz="1800" dirty="0">
                  <a:solidFill>
                    <a:srgbClr val="00A0AF"/>
                  </a:solidFill>
                </a:endParaRPr>
              </a:p>
              <a:p>
                <a:pPr latinLnBrk="1">
                  <a:lnSpc>
                    <a:spcPts val="4400"/>
                  </a:lnSpc>
                </a:pP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𝑃</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𝑋</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𝑘</m:t>
                    </m:r>
                    <m:r>
                      <a:rPr lang="en-US" altLang="zh-CN" sz="1800" b="0" i="0" smtClean="0">
                        <a:solidFill>
                          <a:srgbClr val="00A0AF"/>
                        </a:solidFill>
                        <a:latin typeface="Cambria Math" pitchFamily="34" charset="0"/>
                        <a:ea typeface="Cambria Math" pitchFamily="34" charset="-122"/>
                        <a:cs typeface="Cambria Math" pitchFamily="34" charset="-120"/>
                      </a:rPr>
                      <m:t>)=</m:t>
                    </m:r>
                    <m:f>
                      <m:fPr>
                        <m:ctrlPr>
                          <a:rPr lang="en-US" altLang="zh-CN" sz="1800" b="0" i="1" dirty="0" smtClean="0">
                            <a:solidFill>
                              <a:srgbClr val="00A0AF"/>
                            </a:solidFill>
                            <a:latin typeface="Cambria Math" panose="02040503050406030204" pitchFamily="18" charset="0"/>
                            <a:ea typeface="楷体" pitchFamily="34" charset="-122"/>
                            <a:cs typeface="楷体" pitchFamily="34" charset="-120"/>
                          </a:rPr>
                        </m:ctrlPr>
                      </m:fPr>
                      <m:num>
                        <m:sSubSup>
                          <m:sSubSup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SupPr>
                          <m:e>
                            <m:r>
                              <m:rPr>
                                <m:sty m:val="p"/>
                              </m:rPr>
                              <a:rPr lang="en-US" altLang="zh-CN" sz="1800" b="0" i="0">
                                <a:solidFill>
                                  <a:srgbClr val="00A0AF"/>
                                </a:solidFill>
                                <a:latin typeface="Cambria Math" pitchFamily="34" charset="0"/>
                                <a:ea typeface="Cambria Math" pitchFamily="34" charset="-122"/>
                                <a:cs typeface="Cambria Math" pitchFamily="34" charset="-120"/>
                              </a:rPr>
                              <m:t>C</m:t>
                            </m:r>
                          </m:e>
                          <m:sub>
                            <m:r>
                              <a:rPr lang="en-US" altLang="zh-CN" sz="1800" b="0" i="0">
                                <a:solidFill>
                                  <a:srgbClr val="00A0AF"/>
                                </a:solidFill>
                                <a:latin typeface="Cambria Math" pitchFamily="34" charset="0"/>
                                <a:ea typeface="Cambria Math" pitchFamily="34" charset="-122"/>
                                <a:cs typeface="Cambria Math" pitchFamily="34" charset="-120"/>
                              </a:rPr>
                              <m:t>𝑀</m:t>
                            </m:r>
                          </m:sub>
                          <m:sup>
                            <m:r>
                              <a:rPr lang="en-US" altLang="zh-CN" sz="1800" b="0" i="0">
                                <a:solidFill>
                                  <a:srgbClr val="00A0AF"/>
                                </a:solidFill>
                                <a:latin typeface="Cambria Math" pitchFamily="34" charset="0"/>
                                <a:ea typeface="Cambria Math" pitchFamily="34" charset="-122"/>
                                <a:cs typeface="Cambria Math" pitchFamily="34" charset="-120"/>
                              </a:rPr>
                              <m:t>𝑘</m:t>
                            </m:r>
                          </m:sup>
                        </m:sSubSup>
                        <m:sSubSup>
                          <m:sSubSupPr>
                            <m:ctrlPr>
                              <a:rPr lang="en-US" altLang="zh-CN" sz="1800" b="0" i="1">
                                <a:solidFill>
                                  <a:srgbClr val="00A0A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A0AF"/>
                                </a:solidFill>
                                <a:latin typeface="Cambria Math" pitchFamily="34" charset="0"/>
                                <a:ea typeface="Cambria Math" pitchFamily="34" charset="-122"/>
                                <a:cs typeface="Cambria Math" pitchFamily="34" charset="-120"/>
                              </a:rPr>
                              <m:t>C</m:t>
                            </m:r>
                          </m:e>
                          <m:sub>
                            <m:r>
                              <a:rPr lang="en-US" altLang="zh-CN" sz="1800" b="0" i="0">
                                <a:solidFill>
                                  <a:srgbClr val="00A0AF"/>
                                </a:solidFill>
                                <a:latin typeface="Cambria Math" pitchFamily="34" charset="0"/>
                                <a:ea typeface="Cambria Math" pitchFamily="34" charset="-122"/>
                                <a:cs typeface="Cambria Math" pitchFamily="34" charset="-120"/>
                              </a:rPr>
                              <m:t>𝑁</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𝑀</m:t>
                            </m:r>
                          </m:sub>
                          <m:sup>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𝑘</m:t>
                            </m:r>
                          </m:sup>
                        </m:sSubSup>
                      </m:num>
                      <m:den>
                        <m:sSubSup>
                          <m:sSubSupPr>
                            <m:ctrlPr>
                              <a:rPr lang="en-US" altLang="zh-CN" sz="1800" b="0" i="1">
                                <a:solidFill>
                                  <a:srgbClr val="00A0A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A0AF"/>
                                </a:solidFill>
                                <a:latin typeface="Cambria Math" pitchFamily="34" charset="0"/>
                                <a:ea typeface="Cambria Math" pitchFamily="34" charset="-122"/>
                                <a:cs typeface="Cambria Math" pitchFamily="34" charset="-120"/>
                              </a:rPr>
                              <m:t>C</m:t>
                            </m:r>
                          </m:e>
                          <m:sub>
                            <m:r>
                              <a:rPr lang="en-US" altLang="zh-CN" sz="1800" b="0" i="0">
                                <a:solidFill>
                                  <a:srgbClr val="00A0AF"/>
                                </a:solidFill>
                                <a:latin typeface="Cambria Math" pitchFamily="34" charset="0"/>
                                <a:ea typeface="Cambria Math" pitchFamily="34" charset="-122"/>
                                <a:cs typeface="Cambria Math" pitchFamily="34" charset="-120"/>
                              </a:rPr>
                              <m:t>𝑁</m:t>
                            </m:r>
                          </m:sub>
                          <m:sup>
                            <m:r>
                              <a:rPr lang="en-US" altLang="zh-CN" sz="1800" b="0" i="0">
                                <a:solidFill>
                                  <a:srgbClr val="00A0AF"/>
                                </a:solidFill>
                                <a:latin typeface="Cambria Math" pitchFamily="34" charset="0"/>
                                <a:ea typeface="Cambria Math" pitchFamily="34" charset="-122"/>
                                <a:cs typeface="Cambria Math" pitchFamily="34" charset="-120"/>
                              </a:rPr>
                              <m:t>𝑛</m:t>
                            </m:r>
                          </m:sup>
                        </m:sSubSup>
                      </m:den>
                    </m:f>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𝑘</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𝑚</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𝑚</m:t>
                    </m:r>
                    <m:r>
                      <a:rPr lang="en-US" altLang="zh-CN" sz="1800" b="0" i="0" smtClean="0">
                        <a:solidFill>
                          <a:srgbClr val="00A0AF"/>
                        </a:solidFill>
                        <a:latin typeface="Cambria Math" pitchFamily="34" charset="0"/>
                        <a:ea typeface="Cambria Math" pitchFamily="34" charset="-122"/>
                        <a:cs typeface="Cambria Math" pitchFamily="34" charset="-120"/>
                      </a:rPr>
                      <m:t>+1</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𝑚</m:t>
                    </m:r>
                    <m:r>
                      <a:rPr lang="en-US" altLang="zh-CN" sz="1800" b="0" i="0" smtClean="0">
                        <a:solidFill>
                          <a:srgbClr val="00A0AF"/>
                        </a:solidFill>
                        <a:latin typeface="Cambria Math" pitchFamily="34" charset="0"/>
                        <a:ea typeface="Cambria Math" pitchFamily="34" charset="-122"/>
                        <a:cs typeface="Cambria Math" pitchFamily="34" charset="-120"/>
                      </a:rPr>
                      <m:t>+2</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𝑟</m:t>
                    </m:r>
                  </m:oMath>
                </a14:m>
                <a:r>
                  <a:rPr lang="en-US" altLang="zh-CN" sz="1800" b="0" i="0" dirty="0">
                    <a:solidFill>
                      <a:srgbClr val="00A0AF"/>
                    </a:solidFill>
                    <a:latin typeface="微软雅黑" pitchFamily="34" charset="0"/>
                    <a:ea typeface="楷体" pitchFamily="34" charset="-122"/>
                    <a:cs typeface="微软雅黑" pitchFamily="34" charset="-120"/>
                  </a:rPr>
                  <a:t>（其中</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𝑛</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𝑁</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𝑀</m:t>
                    </m:r>
                    <m:r>
                      <a:rPr lang="en-US" altLang="zh-CN" sz="1800" b="0" i="0" smtClean="0">
                        <a:solidFill>
                          <a:srgbClr val="00A0AF"/>
                        </a:solidFill>
                        <a:latin typeface="Cambria Math" pitchFamily="34" charset="0"/>
                        <a:ea typeface="Cambria Math" pitchFamily="34" charset="-122"/>
                        <a:cs typeface="Cambria Math" pitchFamily="34" charset="-120"/>
                      </a:rPr>
                      <m:t>∈</m:t>
                    </m:r>
                    <m:sSup>
                      <m:sSupPr>
                        <m:ctrlPr>
                          <a:rPr lang="en-US" altLang="zh-CN" sz="1800" b="0" i="1" dirty="0" smtClean="0">
                            <a:solidFill>
                              <a:srgbClr val="00A0AF"/>
                            </a:solidFill>
                            <a:latin typeface="Cambria Math" panose="02040503050406030204" pitchFamily="18" charset="0"/>
                            <a:ea typeface="楷体" pitchFamily="34" charset="-122"/>
                            <a:cs typeface="楷体" pitchFamily="34" charset="-120"/>
                          </a:rPr>
                        </m:ctrlPr>
                      </m:sSupPr>
                      <m:e>
                        <m:r>
                          <a:rPr lang="en-US" altLang="zh-CN" sz="1800" b="1" i="0">
                            <a:solidFill>
                              <a:srgbClr val="00A0AF"/>
                            </a:solidFill>
                            <a:latin typeface="Cambria Math" pitchFamily="34" charset="0"/>
                            <a:ea typeface="Cambria Math" pitchFamily="34" charset="-122"/>
                            <a:cs typeface="Cambria Math" pitchFamily="34" charset="-120"/>
                          </a:rPr>
                          <m:t>𝐍</m:t>
                        </m:r>
                      </m:e>
                      <m:sup>
                        <m:r>
                          <a:rPr lang="en-US" altLang="zh-CN" sz="1800" b="0" i="0">
                            <a:solidFill>
                              <a:srgbClr val="00A0AF"/>
                            </a:solidFill>
                            <a:latin typeface="Cambria Math" pitchFamily="34" charset="0"/>
                            <a:ea typeface="Cambria Math" pitchFamily="34" charset="-122"/>
                            <a:cs typeface="Cambria Math" pitchFamily="34" charset="-120"/>
                          </a:rPr>
                          <m:t>∗</m:t>
                        </m:r>
                      </m:sup>
                    </m:sSup>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𝑀</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𝑁</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𝑛</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𝑁</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𝑚</m:t>
                    </m:r>
                    <m:r>
                      <a:rPr lang="en-US" altLang="zh-CN" sz="1800" b="0" i="0" smtClean="0">
                        <a:solidFill>
                          <a:srgbClr val="00A0AF"/>
                        </a:solidFill>
                        <a:latin typeface="Cambria Math" pitchFamily="34" charset="0"/>
                        <a:ea typeface="Cambria Math" pitchFamily="34" charset="-122"/>
                        <a:cs typeface="Cambria Math" pitchFamily="34" charset="-120"/>
                      </a:rPr>
                      <m:t>=</m:t>
                    </m:r>
                    <m:r>
                      <m:rPr>
                        <m:sty m:val="p"/>
                      </m:rPr>
                      <a:rPr lang="en-US" altLang="zh-CN" sz="1800" b="0" i="0" smtClean="0">
                        <a:solidFill>
                          <a:srgbClr val="00A0AF"/>
                        </a:solidFill>
                        <a:latin typeface="Cambria Math" pitchFamily="34" charset="0"/>
                        <a:ea typeface="Cambria Math" pitchFamily="34" charset="-122"/>
                        <a:cs typeface="Cambria Math" pitchFamily="34" charset="-120"/>
                      </a:rPr>
                      <m:t>max</m:t>
                    </m:r>
                    <m:r>
                      <a:rPr lang="en-US" altLang="zh-CN" sz="1800" b="0" i="0" smtClean="0">
                        <a:solidFill>
                          <a:srgbClr val="00A0AF"/>
                        </a:solidFill>
                        <a:latin typeface="Cambria Math" pitchFamily="34" charset="0"/>
                        <a:ea typeface="Cambria Math" pitchFamily="34" charset="-122"/>
                        <a:cs typeface="Cambria Math" pitchFamily="34" charset="-120"/>
                      </a:rPr>
                      <m:t>{0</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𝑛</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𝑁</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𝑀</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a:t>
                </a:r>
              </a:p>
              <a:p>
                <a:pPr latinLnBrk="1">
                  <a:lnSpc>
                    <a:spcPts val="3300"/>
                  </a:lnSpc>
                </a:pP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𝑟</m:t>
                    </m:r>
                    <m:r>
                      <a:rPr lang="en-US" altLang="zh-CN" sz="1800" b="0" i="0" smtClean="0">
                        <a:solidFill>
                          <a:srgbClr val="00A0AF"/>
                        </a:solidFill>
                        <a:latin typeface="Cambria Math" pitchFamily="34" charset="0"/>
                        <a:ea typeface="Cambria Math" pitchFamily="34" charset="-122"/>
                        <a:cs typeface="Cambria Math" pitchFamily="34" charset="-120"/>
                      </a:rPr>
                      <m:t>=</m:t>
                    </m:r>
                    <m:r>
                      <m:rPr>
                        <m:sty m:val="p"/>
                      </m:rPr>
                      <a:rPr lang="en-US" altLang="zh-CN" sz="1800" b="0" i="0" smtClean="0">
                        <a:solidFill>
                          <a:srgbClr val="00A0AF"/>
                        </a:solidFill>
                        <a:latin typeface="Cambria Math" pitchFamily="34" charset="0"/>
                        <a:ea typeface="Cambria Math" pitchFamily="34" charset="-122"/>
                        <a:cs typeface="Cambria Math" pitchFamily="34" charset="-120"/>
                      </a:rPr>
                      <m:t>min</m:t>
                    </m:r>
                    <m:r>
                      <a:rPr lang="en-US" altLang="zh-CN" sz="1800" b="0" i="0" smtClean="0">
                        <a:solidFill>
                          <a:srgbClr val="00A0AF"/>
                        </a:solidFill>
                        <a:latin typeface="Cambria Math" pitchFamily="34" charset="0"/>
                        <a:ea typeface="Cambria Math" pitchFamily="34" charset="-122"/>
                        <a:cs typeface="Cambria Math" pitchFamily="34" charset="-120"/>
                      </a:rPr>
                      <m:t>{</m:t>
                    </m:r>
                    <m:r>
                      <a:rPr lang="en-US" altLang="zh-CN" sz="1800" b="0" i="0" smtClean="0">
                        <a:solidFill>
                          <a:srgbClr val="00A0AF"/>
                        </a:solidFill>
                        <a:latin typeface="Cambria Math" pitchFamily="34" charset="0"/>
                        <a:ea typeface="Cambria Math" pitchFamily="34" charset="-122"/>
                        <a:cs typeface="Cambria Math" pitchFamily="34" charset="-120"/>
                      </a:rPr>
                      <m:t>𝑛</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𝑀</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的应用）</a:t>
                </a:r>
                <a:endParaRPr lang="en-US" altLang="zh-CN" sz="1800" dirty="0">
                  <a:solidFill>
                    <a:srgbClr val="00A0AF"/>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=6</m:t>
                    </m:r>
                  </m:oMath>
                </a14:m>
                <a:r>
                  <a:rPr lang="en-US" altLang="zh-CN"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=14</m:t>
                    </m:r>
                  </m:oMath>
                </a14:m>
                <a:r>
                  <a:rPr lang="en-US" altLang="zh-CN" b="0" i="0" dirty="0">
                    <a:solidFill>
                      <a:srgbClr val="000000"/>
                    </a:solidFill>
                    <a:latin typeface="微软雅黑" pitchFamily="34" charset="0"/>
                    <a:ea typeface="微软雅黑" pitchFamily="34" charset="-122"/>
                    <a:cs typeface="微软雅黑" pitchFamily="34" charset="-120"/>
                  </a:rPr>
                  <a:t>.因为烂果率低于</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50%</m:t>
                    </m:r>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&lt;10</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solidFill>
                    <a:srgbClr val="000000"/>
                  </a:solidFill>
                </a:endParaRPr>
              </a:p>
            </p:txBody>
          </p:sp>
        </mc:Choice>
        <mc:Fallback>
          <p:sp>
            <p:nvSpPr>
              <p:cNvPr id="5" name="QC_6_AS.6_1#cebfa92ec?vop=1&amp;pid=f6cd42721&amp;color=0,0,0&amp;vtp=1&amp;bbb=1&amp;hb=1"/>
              <p:cNvSpPr>
                <a:spLocks noRot="1" noChangeAspect="1" noMove="1" noResize="1" noEditPoints="1" noAdjustHandles="1" noChangeArrowheads="1" noChangeShapeType="1" noTextEdit="1"/>
              </p:cNvSpPr>
              <p:nvPr/>
            </p:nvSpPr>
            <p:spPr>
              <a:xfrm>
                <a:off x="832104" y="2289992"/>
                <a:ext cx="10533888" cy="2284730"/>
              </a:xfrm>
              <a:prstGeom prst="rect">
                <a:avLst/>
              </a:prstGeom>
              <a:blipFill>
                <a:blip r:embed="rId4"/>
                <a:stretch>
                  <a:fillRect l="-1389" b="-61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7_1#68bb21ef3?vop=1&amp;pid=f6cd42721&amp;color=0,0,0&amp;vtp=1&amp;bt=1&amp;bbb=1&amp;hb=1"/>
              <p:cNvSpPr/>
              <p:nvPr/>
            </p:nvSpPr>
            <p:spPr>
              <a:xfrm>
                <a:off x="832104" y="1080000"/>
                <a:ext cx="10533888" cy="952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一个袋子中装有除颜色外完全相同的6个红球和4个白球，从中一次性随机摸出3个球，用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表示这</a:t>
                </a:r>
                <a:r>
                  <a:rPr lang="en-US" altLang="zh-CN" sz="1800" b="0" i="0">
                    <a:solidFill>
                      <a:srgbClr val="000000"/>
                    </a:solidFill>
                    <a:latin typeface="微软雅黑" pitchFamily="34" charset="0"/>
                    <a:ea typeface="微软雅黑" pitchFamily="34" charset="-122"/>
                    <a:cs typeface="微软雅黑" pitchFamily="34" charset="-120"/>
                  </a:rPr>
                  <a:t>3个</a:t>
                </a: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球中白球的个数</a:t>
                </a:r>
                <a:r>
                  <a:rPr lang="en-US" altLang="zh-CN" b="0" i="0" dirty="0">
                    <a:solidFill>
                      <a:srgbClr val="000000"/>
                    </a:solidFill>
                    <a:latin typeface="微软雅黑" pitchFamily="34" charset="0"/>
                    <a:ea typeface="微软雅黑" pitchFamily="34" charset="-122"/>
                    <a:cs typeface="微软雅黑" pitchFamily="34" charset="-120"/>
                  </a:rPr>
                  <a:t>，则下列概率中等于</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3</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6</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3</m:t>
                            </m:r>
                          </m:sup>
                        </m:sSub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C_6_BD.7_1#68bb21ef3?vop=1&amp;pid=f6cd42721&amp;color=0,0,0&amp;vtp=1&amp;bt=1&amp;bbb=1&amp;hb=1"/>
              <p:cNvSpPr>
                <a:spLocks noRot="1" noChangeAspect="1" noMove="1" noResize="1" noEditPoints="1" noAdjustHandles="1" noChangeArrowheads="1" noChangeShapeType="1" noTextEdit="1"/>
              </p:cNvSpPr>
              <p:nvPr/>
            </p:nvSpPr>
            <p:spPr>
              <a:xfrm>
                <a:off x="832104" y="1080000"/>
                <a:ext cx="10533888" cy="952500"/>
              </a:xfrm>
              <a:prstGeom prst="rect">
                <a:avLst/>
              </a:prstGeom>
              <a:blipFill>
                <a:blip r:embed="rId3"/>
                <a:stretch>
                  <a:fillRect l="-1389" b="-4487"/>
                </a:stretch>
              </a:blipFill>
              <a:ln/>
            </p:spPr>
            <p:txBody>
              <a:bodyPr/>
              <a:lstStyle/>
              <a:p>
                <a:r>
                  <a:rPr lang="zh-CN" altLang="en-US">
                    <a:noFill/>
                  </a:rPr>
                  <a:t> </a:t>
                </a:r>
              </a:p>
            </p:txBody>
          </p:sp>
        </mc:Fallback>
      </mc:AlternateContent>
      <p:sp>
        <p:nvSpPr>
          <p:cNvPr id="3" name="QC_6_AN.8_1#68bb21ef3.bracket?vop=1&amp;pid=f6cd42721&amp;color=0,0,0&amp;vpa=3&amp;vtp=1"/>
          <p:cNvSpPr/>
          <p:nvPr/>
        </p:nvSpPr>
        <p:spPr>
          <a:xfrm>
            <a:off x="5717191" y="1681344"/>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6_BD.7_2#68bb21ef3.choices?vop=1&amp;pid=f6cd42721&amp;color=0,0,0&amp;vtp=1&amp;bbb=1"/>
              <p:cNvSpPr/>
              <p:nvPr/>
            </p:nvSpPr>
            <p:spPr>
              <a:xfrm>
                <a:off x="832104" y="2021831"/>
                <a:ext cx="10533888" cy="356235"/>
              </a:xfrm>
              <a:prstGeom prst="rect">
                <a:avLst/>
              </a:prstGeom>
              <a:noFill/>
              <a:ln/>
            </p:spPr>
            <p:txBody>
              <a:bodyPr wrap="none" lIns="0" tIns="0" rIns="0" bIns="0" rtlCol="0" anchor="t"/>
              <a:lstStyle/>
              <a:p>
                <a:pPr latinLnBrk="1">
                  <a:lnSpc>
                    <a:spcPts val="3200"/>
                  </a:lnSpc>
                  <a:tabLst>
                    <a:tab pos="2703322" algn="l"/>
                    <a:tab pos="5368544" algn="l"/>
                    <a:tab pos="80464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7_2#68bb21ef3.choices?vop=1&amp;pid=f6cd42721&amp;color=0,0,0&amp;vtp=1&amp;bbb=1"/>
              <p:cNvSpPr>
                <a:spLocks noRot="1" noChangeAspect="1" noMove="1" noResize="1" noEditPoints="1" noAdjustHandles="1" noChangeArrowheads="1" noChangeShapeType="1" noTextEdit="1"/>
              </p:cNvSpPr>
              <p:nvPr/>
            </p:nvSpPr>
            <p:spPr>
              <a:xfrm>
                <a:off x="832104" y="2021831"/>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9_1#68bb21ef3?vop=1&amp;pid=f6cd42721&amp;color=0,0,0&amp;vtp=1&amp;bbb=1&amp;hb=1"/>
              <p:cNvSpPr/>
              <p:nvPr/>
            </p:nvSpPr>
            <p:spPr>
              <a:xfrm>
                <a:off x="832104" y="2386321"/>
                <a:ext cx="10533888" cy="13716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oMath>
                </a14:m>
                <a:r>
                  <a:rPr lang="en-US" altLang="zh-CN" sz="1800" b="0" i="0" dirty="0">
                    <a:solidFill>
                      <a:srgbClr val="000000"/>
                    </a:solidFill>
                    <a:latin typeface="微软雅黑" pitchFamily="34" charset="0"/>
                    <a:ea typeface="微软雅黑" pitchFamily="34" charset="-122"/>
                    <a:cs typeface="微软雅黑" pitchFamily="34" charset="-120"/>
                  </a:rPr>
                  <a:t>表示从这10个球中随机摸出3个球,</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3</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表示从6个红球中摸出3个球</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A0AF"/>
                    </a:solidFill>
                    <a:latin typeface="微软雅黑" pitchFamily="34" charset="0"/>
                    <a:ea typeface="楷体" pitchFamily="34" charset="-122"/>
                    <a:cs typeface="微软雅黑" pitchFamily="34" charset="-120"/>
                  </a:rPr>
                  <a:t>（关键点理解每个组合运算</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的意义是求解问题的关键</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800" dirty="0">
                  <a:solidFill>
                    <a:srgbClr val="00A0AF"/>
                  </a:solidFill>
                </a:endParaRP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Sup>
                      <m:sSubSupPr>
                        <m:ctrlPr>
                          <a:rPr lang="en-US" altLang="zh-CN"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3</m:t>
                        </m:r>
                      </m:sup>
                    </m:sSub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6</m:t>
                        </m:r>
                      </m:sub>
                      <m:sup>
                        <m:r>
                          <a:rPr lang="en-US" altLang="zh-CN" b="0" i="0">
                            <a:solidFill>
                              <a:srgbClr val="000000"/>
                            </a:solidFill>
                            <a:latin typeface="Cambria Math" pitchFamily="34" charset="0"/>
                            <a:ea typeface="Cambria Math" pitchFamily="34" charset="-122"/>
                            <a:cs typeface="Cambria Math" pitchFamily="34" charset="-120"/>
                          </a:rPr>
                          <m:t>3</m:t>
                        </m:r>
                      </m:sup>
                    </m:sSubSup>
                  </m:oMath>
                </a14:m>
                <a:r>
                  <a:rPr lang="en-US" altLang="zh-CN" b="0" i="0" dirty="0">
                    <a:solidFill>
                      <a:srgbClr val="000000"/>
                    </a:solidFill>
                    <a:latin typeface="微软雅黑" pitchFamily="34" charset="0"/>
                    <a:ea typeface="微软雅黑" pitchFamily="34" charset="-122"/>
                    <a:cs typeface="微软雅黑" pitchFamily="34" charset="-120"/>
                  </a:rPr>
                  <a:t>表示从这10个球中随机摸出3个球,至少有1个白球的摸法种数,所以</a:t>
                </a:r>
                <a14:m>
                  <m:oMath xmlns:m="http://schemas.openxmlformats.org/officeDocument/2006/math">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3</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6</m:t>
                            </m:r>
                          </m:sub>
                          <m:sup>
                            <m:r>
                              <a:rPr lang="en-US" altLang="zh-CN"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3</m:t>
                            </m:r>
                          </m:sup>
                        </m:sSubSup>
                      </m:den>
                    </m:f>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solidFill>
                    <a:srgbClr val="000000"/>
                  </a:solidFill>
                </a:endParaRPr>
              </a:p>
            </p:txBody>
          </p:sp>
        </mc:Choice>
        <mc:Fallback>
          <p:sp>
            <p:nvSpPr>
              <p:cNvPr id="5" name="QC_6_AS.9_1#68bb21ef3?vop=1&amp;pid=f6cd42721&amp;color=0,0,0&amp;vtp=1&amp;bbb=1&amp;hb=1"/>
              <p:cNvSpPr>
                <a:spLocks noRot="1" noChangeAspect="1" noMove="1" noResize="1" noEditPoints="1" noAdjustHandles="1" noChangeArrowheads="1" noChangeShapeType="1" noTextEdit="1"/>
              </p:cNvSpPr>
              <p:nvPr/>
            </p:nvSpPr>
            <p:spPr>
              <a:xfrm>
                <a:off x="832104" y="2386321"/>
                <a:ext cx="10533888" cy="1371600"/>
              </a:xfrm>
              <a:prstGeom prst="rect">
                <a:avLst/>
              </a:prstGeom>
              <a:blipFill>
                <a:blip r:embed="rId5"/>
                <a:stretch>
                  <a:fillRect l="-1389" r="-1157" b="-2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9_2#68bb21ef3?vop=1&amp;pid=f6cd42721&amp;color=0,0,0&amp;mp=1&amp;vtp=1&amp;bt=1&amp;bbb=1"/>
              <p:cNvSpPr/>
              <p:nvPr/>
            </p:nvSpPr>
            <p:spPr>
              <a:xfrm>
                <a:off x="832104" y="1080000"/>
                <a:ext cx="10533888" cy="290703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一题多解</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微软雅黑" pitchFamily="34" charset="0"/>
                    <a:ea typeface="楷体"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楷体"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楷体"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dirty="0">
                    <a:solidFill>
                      <a:srgbClr val="000000"/>
                    </a:solidFill>
                    <a:latin typeface="微软雅黑" pitchFamily="34" charset="0"/>
                    <a:ea typeface="楷体"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楷体"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=3)=</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选</a:t>
                </a:r>
                <a:r>
                  <a:rPr lang="en-US" altLang="zh-CN" sz="1800" b="0" i="0" dirty="0">
                    <a:solidFill>
                      <a:srgbClr val="000000"/>
                    </a:solidFill>
                    <a:latin typeface="微软雅黑" pitchFamily="34" charset="0"/>
                    <a:ea typeface="微软雅黑" pitchFamily="34" charset="-122"/>
                    <a:cs typeface="微软雅黑" pitchFamily="34" charset="-120"/>
                  </a:rPr>
                  <a:t>C.</a:t>
                </a:r>
                <a:endParaRPr lang="en-US" altLang="zh-CN" sz="1800" dirty="0"/>
              </a:p>
            </p:txBody>
          </p:sp>
        </mc:Choice>
        <mc:Fallback>
          <p:sp>
            <p:nvSpPr>
              <p:cNvPr id="2" name="QC_6_AS.9_2#68bb21ef3?vop=1&amp;pid=f6cd42721&amp;color=0,0,0&amp;mp=1&amp;vtp=1&amp;bt=1&amp;bbb=1"/>
              <p:cNvSpPr>
                <a:spLocks noRot="1" noChangeAspect="1" noMove="1" noResize="1" noEditPoints="1" noAdjustHandles="1" noChangeArrowheads="1" noChangeShapeType="1" noTextEdit="1"/>
              </p:cNvSpPr>
              <p:nvPr/>
            </p:nvSpPr>
            <p:spPr>
              <a:xfrm>
                <a:off x="832104" y="1080000"/>
                <a:ext cx="10533888" cy="2907030"/>
              </a:xfrm>
              <a:prstGeom prst="rect">
                <a:avLst/>
              </a:prstGeom>
              <a:blipFill>
                <a:blip r:embed="rId3"/>
                <a:stretch>
                  <a:fillRect l="-1389" b="-4822"/>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0_1#65c6e5ec9?vop=1&amp;pid=f6cd42721&amp;color=0,0,0&amp;vtp=1&amp;bt=1&amp;bbb=1"/>
              <p:cNvSpPr/>
              <p:nvPr/>
            </p:nvSpPr>
            <p:spPr>
              <a:xfrm>
                <a:off x="832104" y="1080000"/>
                <a:ext cx="10533888" cy="525907"/>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盒中有10个玩具，其中有3个是坏的，先从盒中随机地抽取4个，则下列事件中概率是</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10_1#65c6e5ec9?vop=1&amp;pid=f6cd42721&amp;color=0,0,0&amp;vtp=1&amp;bt=1&amp;bbb=1"/>
              <p:cNvSpPr>
                <a:spLocks noRot="1" noChangeAspect="1" noMove="1" noResize="1" noEditPoints="1" noAdjustHandles="1" noChangeArrowheads="1" noChangeShapeType="1" noTextEdit="1"/>
              </p:cNvSpPr>
              <p:nvPr/>
            </p:nvSpPr>
            <p:spPr>
              <a:xfrm>
                <a:off x="832104" y="1080000"/>
                <a:ext cx="10533888" cy="525907"/>
              </a:xfrm>
              <a:prstGeom prst="rect">
                <a:avLst/>
              </a:prstGeom>
              <a:blipFill>
                <a:blip r:embed="rId3"/>
                <a:stretch>
                  <a:fillRect l="-1389" b="-16279"/>
                </a:stretch>
              </a:blipFill>
              <a:ln/>
            </p:spPr>
            <p:txBody>
              <a:bodyPr/>
              <a:lstStyle/>
              <a:p>
                <a:r>
                  <a:rPr lang="zh-CN" altLang="en-US">
                    <a:noFill/>
                  </a:rPr>
                  <a:t> </a:t>
                </a:r>
              </a:p>
            </p:txBody>
          </p:sp>
        </mc:Fallback>
      </mc:AlternateContent>
      <p:sp>
        <p:nvSpPr>
          <p:cNvPr id="3" name="QC_6_AN.11_1#65c6e5ec9.bracket?vop=1&amp;pid=f6cd42721&amp;color=0,0,0&amp;vpa=4&amp;vtp=1"/>
          <p:cNvSpPr/>
          <p:nvPr/>
        </p:nvSpPr>
        <p:spPr>
          <a:xfrm>
            <a:off x="10407110" y="1305869"/>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solidFill>
                <a:srgbClr val="FF0000"/>
              </a:solidFill>
            </a:endParaRPr>
          </a:p>
        </p:txBody>
      </p:sp>
      <p:sp>
        <p:nvSpPr>
          <p:cNvPr id="4" name="QC_6_BD.10_2#65c6e5ec9.choices?vop=1&amp;pid=f6cd42721&amp;color=0,0,0&amp;vtp=1&amp;bbb=1"/>
          <p:cNvSpPr/>
          <p:nvPr/>
        </p:nvSpPr>
        <p:spPr>
          <a:xfrm>
            <a:off x="832104" y="1606859"/>
            <a:ext cx="10533888" cy="360680"/>
          </a:xfrm>
          <a:prstGeom prst="rect">
            <a:avLst/>
          </a:prstGeom>
          <a:noFill/>
          <a:ln/>
        </p:spPr>
        <p:txBody>
          <a:bodyPr wrap="none" lIns="0" tIns="0" rIns="0" bIns="0" rtlCol="0" anchor="t"/>
          <a:lstStyle/>
          <a:p>
            <a:pPr latinLnBrk="1">
              <a:lnSpc>
                <a:spcPts val="3200"/>
              </a:lnSpc>
              <a:tabLst>
                <a:tab pos="2700147" algn="l"/>
                <a:tab pos="5146294" algn="l"/>
                <a:tab pos="78210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恰有</a:t>
            </a:r>
            <a:r>
              <a:rPr lang="en-US" altLang="zh-CN" sz="1800" b="0" i="0">
                <a:solidFill>
                  <a:srgbClr val="000000"/>
                </a:solidFill>
                <a:latin typeface="微软雅黑" pitchFamily="34" charset="0"/>
                <a:ea typeface="微软雅黑" pitchFamily="34" charset="-122"/>
                <a:cs typeface="微软雅黑" pitchFamily="34" charset="-120"/>
              </a:rPr>
              <a:t>1个是坏玩具</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4个全是好玩具</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恰有</a:t>
            </a:r>
            <a:r>
              <a:rPr lang="en-US" altLang="zh-CN" sz="1800" b="0" i="0">
                <a:solidFill>
                  <a:srgbClr val="000000"/>
                </a:solidFill>
                <a:latin typeface="微软雅黑" pitchFamily="34" charset="0"/>
                <a:ea typeface="微软雅黑" pitchFamily="34" charset="-122"/>
                <a:cs typeface="微软雅黑" pitchFamily="34" charset="-120"/>
              </a:rPr>
              <a:t>2个是坏玩具</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至多有2个是坏玩具</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5" name="QC_6_AS.12_1#65c6e5ec9?vop=1&amp;pid=f6cd42721&amp;color=0,0,0&amp;vtp=1&amp;bbb=1"/>
              <p:cNvSpPr/>
              <p:nvPr/>
            </p:nvSpPr>
            <p:spPr>
              <a:xfrm>
                <a:off x="832104" y="1971349"/>
                <a:ext cx="10533888" cy="213360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【解析】选项A，恰有1个是坏玩具的概率为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3×35</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B，4个全是好玩具的概率为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0</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4</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1×35</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C，恰有2个是坏玩具的概率为</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3×21</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D，至多有2个是坏玩具的概率为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den>
                    </m:f>
                    <m:r>
                      <a:rPr lang="en-US" altLang="zh-CN" sz="1800" b="0" i="0" smtClean="0">
                        <a:solidFill>
                          <a:srgbClr val="000000"/>
                        </a:solidFill>
                        <a:latin typeface="Cambria Math" pitchFamily="34" charset="0"/>
                        <a:ea typeface="Cambria Math" pitchFamily="34" charset="-122"/>
                        <a:cs typeface="Cambria Math" pitchFamily="34" charset="-120"/>
                      </a:rPr>
                      <m:t>=1−</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1×7</m:t>
                        </m:r>
                      </m:num>
                      <m:den>
                        <m:r>
                          <a:rPr lang="en-US" altLang="zh-CN" sz="1800" b="0" i="0">
                            <a:solidFill>
                              <a:srgbClr val="000000"/>
                            </a:solidFill>
                            <a:latin typeface="Cambria Math" pitchFamily="34" charset="0"/>
                            <a:ea typeface="Cambria Math" pitchFamily="34" charset="-122"/>
                            <a:cs typeface="Cambria Math" pitchFamily="34" charset="-120"/>
                          </a:rPr>
                          <m:t>210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29</m:t>
                        </m:r>
                      </m:num>
                      <m:den>
                        <m:r>
                          <a:rPr lang="en-US" altLang="zh-CN" sz="1800" b="0" i="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.故选B.</a:t>
                </a:r>
                <a:endParaRPr lang="en-US" altLang="zh-CN" sz="1800" dirty="0">
                  <a:solidFill>
                    <a:srgbClr val="000000"/>
                  </a:solidFill>
                </a:endParaRPr>
              </a:p>
            </p:txBody>
          </p:sp>
        </mc:Choice>
        <mc:Fallback>
          <p:sp>
            <p:nvSpPr>
              <p:cNvPr id="5" name="QC_6_AS.12_1#65c6e5ec9?vop=1&amp;pid=f6cd42721&amp;color=0,0,0&amp;vtp=1&amp;bbb=1"/>
              <p:cNvSpPr>
                <a:spLocks noRot="1" noChangeAspect="1" noMove="1" noResize="1" noEditPoints="1" noAdjustHandles="1" noChangeArrowheads="1" noChangeShapeType="1" noTextEdit="1"/>
              </p:cNvSpPr>
              <p:nvPr/>
            </p:nvSpPr>
            <p:spPr>
              <a:xfrm>
                <a:off x="832104" y="1971349"/>
                <a:ext cx="10533888" cy="2133600"/>
              </a:xfrm>
              <a:prstGeom prst="rect">
                <a:avLst/>
              </a:prstGeom>
              <a:blipFill>
                <a:blip r:embed="rId4"/>
                <a:stretch>
                  <a:fillRect l="-1389" b="-171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2224</Words>
  <Application>Microsoft Office PowerPoint</Application>
  <PresentationFormat>宽屏</PresentationFormat>
  <Paragraphs>191</Paragraphs>
  <Slides>22</Slides>
  <Notes>22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2025-10-20T08:04:22Z</dcterms:created>
  <dcterms:modified xsi:type="dcterms:W3CDTF">2025-10-20T08:07:12Z</dcterms:modified>
  <cp:category/>
  <cp:contentStatus/>
</cp:coreProperties>
</file>